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2" r:id="rId1"/>
  </p:sldMasterIdLst>
  <p:notesMasterIdLst>
    <p:notesMasterId r:id="rId25"/>
  </p:notesMasterIdLst>
  <p:handoutMasterIdLst>
    <p:handoutMasterId r:id="rId26"/>
  </p:handoutMasterIdLst>
  <p:sldIdLst>
    <p:sldId id="416" r:id="rId2"/>
    <p:sldId id="417" r:id="rId3"/>
    <p:sldId id="418" r:id="rId4"/>
    <p:sldId id="419" r:id="rId5"/>
    <p:sldId id="420" r:id="rId6"/>
    <p:sldId id="421" r:id="rId7"/>
    <p:sldId id="422" r:id="rId8"/>
    <p:sldId id="423" r:id="rId9"/>
    <p:sldId id="424" r:id="rId10"/>
    <p:sldId id="425" r:id="rId11"/>
    <p:sldId id="426" r:id="rId12"/>
    <p:sldId id="427" r:id="rId13"/>
    <p:sldId id="428" r:id="rId14"/>
    <p:sldId id="429" r:id="rId15"/>
    <p:sldId id="433" r:id="rId16"/>
    <p:sldId id="434" r:id="rId17"/>
    <p:sldId id="435" r:id="rId18"/>
    <p:sldId id="436" r:id="rId19"/>
    <p:sldId id="437" r:id="rId20"/>
    <p:sldId id="438" r:id="rId21"/>
    <p:sldId id="439" r:id="rId22"/>
    <p:sldId id="430" r:id="rId23"/>
    <p:sldId id="432" r:id="rId24"/>
  </p:sldIdLst>
  <p:sldSz cx="9144000" cy="6858000" type="screen4x3"/>
  <p:notesSz cx="6797675" cy="9928225"/>
  <p:defaultTextStyle>
    <a:defPPr>
      <a:defRPr lang="nl-NL"/>
    </a:defPPr>
    <a:lvl1pPr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A829"/>
    <a:srgbClr val="FFCC99"/>
    <a:srgbClr val="618FFD"/>
    <a:srgbClr val="FAFD00"/>
    <a:srgbClr val="CECECE"/>
    <a:srgbClr val="FCFEB9"/>
    <a:srgbClr val="DB3545"/>
    <a:srgbClr val="DF7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54" autoAdjust="0"/>
    <p:restoredTop sz="90929"/>
  </p:normalViewPr>
  <p:slideViewPr>
    <p:cSldViewPr snapToGrid="0">
      <p:cViewPr varScale="1">
        <p:scale>
          <a:sx n="77" d="100"/>
          <a:sy n="77" d="100"/>
        </p:scale>
        <p:origin x="-1632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-1914" y="-96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464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166" tIns="0" rIns="19166" bIns="0" numCol="1" anchor="t" anchorCtr="0" compatLnSpc="1">
            <a:prstTxWarp prst="textNoShape">
              <a:avLst/>
            </a:prstTxWarp>
          </a:bodyPr>
          <a:lstStyle>
            <a:lvl1pPr algn="l" defTabSz="766040">
              <a:defRPr sz="1000" b="0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9525"/>
            <a:ext cx="29464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166" tIns="0" rIns="19166" bIns="0" numCol="1" anchor="t" anchorCtr="0" compatLnSpc="1">
            <a:prstTxWarp prst="textNoShape">
              <a:avLst/>
            </a:prstTxWarp>
          </a:bodyPr>
          <a:lstStyle>
            <a:lvl1pPr algn="r" defTabSz="766040">
              <a:defRPr sz="1000" b="0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51975"/>
            <a:ext cx="29464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166" tIns="0" rIns="19166" bIns="0" numCol="1" anchor="b" anchorCtr="0" compatLnSpc="1">
            <a:prstTxWarp prst="textNoShape">
              <a:avLst/>
            </a:prstTxWarp>
          </a:bodyPr>
          <a:lstStyle>
            <a:lvl1pPr algn="l" defTabSz="766040">
              <a:defRPr sz="1000" b="0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51975"/>
            <a:ext cx="29464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166" tIns="0" rIns="19166" bIns="0" numCol="1" anchor="b" anchorCtr="0" compatLnSpc="1">
            <a:prstTxWarp prst="textNoShape">
              <a:avLst/>
            </a:prstTxWarp>
          </a:bodyPr>
          <a:lstStyle>
            <a:lvl1pPr algn="r" defTabSz="766040">
              <a:defRPr sz="1000" b="0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2465CC4-D8A3-4C40-8DD6-F522682D5BC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091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464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166" tIns="0" rIns="19166" bIns="0" numCol="1" anchor="t" anchorCtr="0" compatLnSpc="1">
            <a:prstTxWarp prst="textNoShape">
              <a:avLst/>
            </a:prstTxWarp>
          </a:bodyPr>
          <a:lstStyle>
            <a:lvl1pPr algn="l" defTabSz="766040">
              <a:defRPr sz="1000" b="0" i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9525"/>
            <a:ext cx="29464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166" tIns="0" rIns="19166" bIns="0" numCol="1" anchor="t" anchorCtr="0" compatLnSpc="1">
            <a:prstTxWarp prst="textNoShape">
              <a:avLst/>
            </a:prstTxWarp>
          </a:bodyPr>
          <a:lstStyle>
            <a:lvl1pPr algn="r" defTabSz="766040">
              <a:defRPr sz="1000" b="0" i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51975"/>
            <a:ext cx="29464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166" tIns="0" rIns="19166" bIns="0" numCol="1" anchor="b" anchorCtr="0" compatLnSpc="1">
            <a:prstTxWarp prst="textNoShape">
              <a:avLst/>
            </a:prstTxWarp>
          </a:bodyPr>
          <a:lstStyle>
            <a:lvl1pPr algn="l" defTabSz="766040">
              <a:defRPr sz="1000" b="0" i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51975"/>
            <a:ext cx="29464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166" tIns="0" rIns="19166" bIns="0" numCol="1" anchor="b" anchorCtr="0" compatLnSpc="1">
            <a:prstTxWarp prst="textNoShape">
              <a:avLst/>
            </a:prstTxWarp>
          </a:bodyPr>
          <a:lstStyle>
            <a:lvl1pPr algn="r" defTabSz="766040">
              <a:defRPr sz="1000" b="0" i="1"/>
            </a:lvl1pPr>
          </a:lstStyle>
          <a:p>
            <a:pPr>
              <a:defRPr/>
            </a:pPr>
            <a:fld id="{18957E2F-ABFF-4A55-93AE-E8314FCB45E5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32338"/>
            <a:ext cx="4984750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35" tIns="46318" rIns="92635" bIns="463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Click to edit Master text styles</a:t>
            </a:r>
          </a:p>
          <a:p>
            <a:pPr lvl="1"/>
            <a:r>
              <a:rPr lang="nl-NL" noProof="0" smtClean="0"/>
              <a:t>Second level</a:t>
            </a:r>
          </a:p>
          <a:p>
            <a:pPr lvl="2"/>
            <a:r>
              <a:rPr lang="nl-NL" noProof="0" smtClean="0"/>
              <a:t>Third level</a:t>
            </a:r>
          </a:p>
          <a:p>
            <a:pPr lvl="3"/>
            <a:r>
              <a:rPr lang="nl-NL" noProof="0" smtClean="0"/>
              <a:t>Fourth level</a:t>
            </a:r>
          </a:p>
          <a:p>
            <a:pPr lvl="4"/>
            <a:r>
              <a:rPr lang="nl-NL" noProof="0" smtClean="0"/>
              <a:t>Fifth level</a:t>
            </a:r>
          </a:p>
        </p:txBody>
      </p:sp>
      <p:sp>
        <p:nvSpPr>
          <p:cNvPr id="88071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9500" y="862013"/>
            <a:ext cx="4638675" cy="34782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34090073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1FB01A-6A73-4F95-8CFB-A8E4F4465FE4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  <p:sp>
        <p:nvSpPr>
          <p:cNvPr id="7" name="2 Marcador de notas"/>
          <p:cNvSpPr>
            <a:spLocks noGrp="1"/>
          </p:cNvSpPr>
          <p:nvPr>
            <p:ph type="body" idx="3"/>
          </p:nvPr>
        </p:nvSpPr>
        <p:spPr>
          <a:xfrm>
            <a:off x="211477" y="4447334"/>
            <a:ext cx="6498082" cy="5405810"/>
          </a:xfrm>
        </p:spPr>
        <p:txBody>
          <a:bodyPr/>
          <a:lstStyle/>
          <a:p>
            <a:pPr marL="172719" indent="-172719">
              <a:buFont typeface="Arial" panose="020B0604020202020204" pitchFamily="34" charset="0"/>
              <a:buChar char="•"/>
            </a:pPr>
            <a:endParaRPr lang="es-ES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1562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1FB01A-6A73-4F95-8CFB-A8E4F4465FE4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7978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sz="1200" b="1" smtClean="0"/>
              <a:t>Presentada en la 6ª Sesión Anual Abierta de la Agencia Española de Protección de Datos </a:t>
            </a:r>
          </a:p>
          <a:p>
            <a:pPr marL="171450" indent="-1714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sz="1200" b="1" smtClean="0"/>
              <a:t>Sometida a consulta pública</a:t>
            </a:r>
          </a:p>
          <a:p>
            <a:pPr marL="171450" indent="-1714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sz="1200" b="1" smtClean="0"/>
              <a:t>147 respuestas recibidas</a:t>
            </a:r>
            <a:endParaRPr lang="es-ES" sz="1200" b="1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1FB01A-6A73-4F95-8CFB-A8E4F4465FE4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68519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s-ES" sz="2400" b="1" dirty="0" smtClean="0"/>
              <a:t>Incluir un glosario</a:t>
            </a:r>
          </a:p>
          <a:p>
            <a:pPr marL="3429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s-ES" sz="2400" b="1" dirty="0" smtClean="0"/>
              <a:t>Correlacionar riesgos y medidas</a:t>
            </a:r>
          </a:p>
          <a:p>
            <a:pPr marL="3429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s-ES" sz="2400" b="1" dirty="0" smtClean="0"/>
              <a:t>Ejemplos prácticos y modelos de EIPD</a:t>
            </a:r>
          </a:p>
          <a:p>
            <a:pPr marL="3429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s-ES" sz="2400" b="1" dirty="0" smtClean="0"/>
              <a:t>Incluir resúmenes, esquemas y gráficos</a:t>
            </a:r>
          </a:p>
          <a:p>
            <a:pPr marL="3429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s-ES" sz="2400" b="1" dirty="0" smtClean="0"/>
              <a:t>Desarrollar una aplicación de gestión de riesgos</a:t>
            </a:r>
          </a:p>
          <a:p>
            <a:pPr marL="3429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s-ES" sz="2400" b="1" dirty="0" smtClean="0"/>
              <a:t>Más definición sobre medidas de seguridad</a:t>
            </a:r>
          </a:p>
          <a:p>
            <a:pPr marL="3429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s-ES" sz="2400" b="1" dirty="0" smtClean="0"/>
              <a:t>Metodología</a:t>
            </a:r>
            <a:r>
              <a:rPr lang="es-ES" sz="2400" b="1" baseline="0" dirty="0" smtClean="0"/>
              <a:t> para la evaluación de riesgos e impactos</a:t>
            </a:r>
          </a:p>
          <a:p>
            <a:pPr marL="3429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s-ES" sz="2400" b="1" baseline="0" dirty="0" smtClean="0"/>
              <a:t>EIPD específicas para sectores o tipos de empresas</a:t>
            </a:r>
          </a:p>
          <a:p>
            <a:pPr marL="3429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s-ES" sz="2400" b="1" baseline="0" dirty="0" smtClean="0"/>
              <a:t>Decir cuáles son las medidas o garantías suficientes para la AEPD</a:t>
            </a:r>
          </a:p>
          <a:p>
            <a:pPr marL="3429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s-ES" sz="2400" b="1" baseline="0" dirty="0" smtClean="0"/>
              <a:t>Incidir más en el sector público</a:t>
            </a:r>
            <a:endParaRPr lang="es-ES" sz="2400" b="1" dirty="0" smtClean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1FB01A-6A73-4F95-8CFB-A8E4F4465FE4}" type="slidenum">
              <a:rPr lang="en-GB" smtClean="0"/>
              <a:pPr>
                <a:defRPr/>
              </a:pPr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33147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1FB01A-6A73-4F95-8CFB-A8E4F4465FE4}" type="slidenum">
              <a:rPr lang="en-GB" smtClean="0"/>
              <a:pPr>
                <a:defRPr/>
              </a:pPr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7978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EDBD3A-A9C3-4533-9E87-9ACF13C698AB}" type="slidenum">
              <a:rPr lang="en-GB" smtClean="0"/>
              <a:pPr/>
              <a:t>23</a:t>
            </a:fld>
            <a:endParaRPr lang="en-GB" dirty="0" smtClean="0"/>
          </a:p>
        </p:txBody>
      </p:sp>
      <p:sp>
        <p:nvSpPr>
          <p:cNvPr id="613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33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>
          <a:xfrm>
            <a:off x="211477" y="4733279"/>
            <a:ext cx="6228931" cy="5043186"/>
          </a:xfrm>
        </p:spPr>
        <p:txBody>
          <a:bodyPr/>
          <a:lstStyle/>
          <a:p>
            <a:endParaRPr lang="es-E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1FB01A-6A73-4F95-8CFB-A8E4F4465FE4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5017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1FB01A-6A73-4F95-8CFB-A8E4F4465FE4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8422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1FB01A-6A73-4F95-8CFB-A8E4F4465FE4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797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1FB01A-6A73-4F95-8CFB-A8E4F4465FE4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7978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defTabSz="767639">
              <a:defRPr/>
            </a:pPr>
            <a:r>
              <a:rPr lang="es-ES" sz="2400" b="1" dirty="0"/>
              <a:t>Riesgo: probabilidad de que suceda un hecho que produzca un daño a la privacidad de las personas cuyos datos se tratan o a la reputación de la organización que realiza esta actividad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1FB01A-6A73-4F95-8CFB-A8E4F4465FE4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7978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1FB01A-6A73-4F95-8CFB-A8E4F4465FE4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7978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1FB01A-6A73-4F95-8CFB-A8E4F4465FE4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7978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1FB01A-6A73-4F95-8CFB-A8E4F4465FE4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797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9956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3155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930900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9309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2680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ítulo, gráfic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gráfico"/>
          <p:cNvSpPr>
            <a:spLocks noGrp="1"/>
          </p:cNvSpPr>
          <p:nvPr>
            <p:ph type="chart" sz="half" idx="1"/>
          </p:nvPr>
        </p:nvSpPr>
        <p:spPr>
          <a:xfrm>
            <a:off x="647700" y="1435100"/>
            <a:ext cx="3810000" cy="4770438"/>
          </a:xfrm>
        </p:spPr>
        <p:txBody>
          <a:bodyPr/>
          <a:lstStyle/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610100" y="1435100"/>
            <a:ext cx="3810000" cy="47704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85454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647700" y="1435100"/>
            <a:ext cx="7772400" cy="4770438"/>
          </a:xfrm>
        </p:spPr>
        <p:txBody>
          <a:bodyPr/>
          <a:lstStyle/>
          <a:p>
            <a:pPr lvl="0"/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066137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659BD9-C7A2-4F48-B61E-DBBE6CD80295}" type="datetimeFigureOut">
              <a:rPr lang="es-ES" smtClean="0"/>
              <a:pPr/>
              <a:t>04/11/2016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712493-AB15-4F59-9760-F8F9AD0CB9D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1 Título"/>
          <p:cNvSpPr txBox="1">
            <a:spLocks/>
          </p:cNvSpPr>
          <p:nvPr userDrawn="1"/>
        </p:nvSpPr>
        <p:spPr>
          <a:xfrm>
            <a:off x="685800" y="1854200"/>
            <a:ext cx="7772400" cy="147002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s-ES" sz="4800" b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4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18617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2932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67280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47700" y="1435100"/>
            <a:ext cx="3810000" cy="4770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10100" y="1435100"/>
            <a:ext cx="3810000" cy="4770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5294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1168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378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9386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649305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053707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7700" y="1435100"/>
            <a:ext cx="7772400" cy="477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 smtClean="0"/>
              <a:t>Cliquez pour modifier les styles de texte du masque</a:t>
            </a:r>
          </a:p>
          <a:p>
            <a:pPr lvl="1"/>
            <a:r>
              <a:rPr lang="en-GB" altLang="es-ES" smtClean="0"/>
              <a:t>Second niveau						</a:t>
            </a:r>
          </a:p>
          <a:p>
            <a:pPr lvl="2"/>
            <a:r>
              <a:rPr lang="en-GB" altLang="es-ES" smtClean="0"/>
              <a:t>Troisième niveau</a:t>
            </a:r>
          </a:p>
          <a:p>
            <a:pPr lvl="3"/>
            <a:r>
              <a:rPr lang="en-GB" altLang="es-ES" smtClean="0"/>
              <a:t>Quatrième niveau</a:t>
            </a:r>
          </a:p>
          <a:p>
            <a:pPr lvl="4"/>
            <a:r>
              <a:rPr lang="en-GB" altLang="es-ES" smtClean="0"/>
              <a:t>Cinquième niveau</a:t>
            </a:r>
          </a:p>
        </p:txBody>
      </p:sp>
      <p:sp>
        <p:nvSpPr>
          <p:cNvPr id="2051" name="Line 3"/>
          <p:cNvSpPr>
            <a:spLocks noChangeShapeType="1"/>
          </p:cNvSpPr>
          <p:nvPr/>
        </p:nvSpPr>
        <p:spPr bwMode="auto">
          <a:xfrm>
            <a:off x="381000" y="6445250"/>
            <a:ext cx="8382000" cy="0"/>
          </a:xfrm>
          <a:prstGeom prst="line">
            <a:avLst/>
          </a:prstGeom>
          <a:noFill/>
          <a:ln w="57150" cmpd="thickThin">
            <a:solidFill>
              <a:srgbClr val="FABB2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233363" y="1119188"/>
            <a:ext cx="8529637" cy="1587"/>
          </a:xfrm>
          <a:prstGeom prst="line">
            <a:avLst/>
          </a:prstGeom>
          <a:noFill/>
          <a:ln w="57150" cmpd="thinThick">
            <a:solidFill>
              <a:srgbClr val="FABB2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2053" name="Rectangle 5"/>
          <p:cNvSpPr>
            <a:spLocks noChangeArrowheads="1"/>
          </p:cNvSpPr>
          <p:nvPr userDrawn="1"/>
        </p:nvSpPr>
        <p:spPr bwMode="auto">
          <a:xfrm>
            <a:off x="8107363" y="6413500"/>
            <a:ext cx="52546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sz="2400" b="1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762000">
              <a:defRPr sz="2400" b="1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762000">
              <a:defRPr sz="2400" b="1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762000">
              <a:defRPr sz="2400" b="1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762000">
              <a:defRPr sz="2400" b="1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l">
              <a:defRPr/>
            </a:pPr>
            <a:fld id="{5D7E9CB9-C2D4-4AC4-ACE8-356780AC4D7A}" type="slidenum">
              <a:rPr lang="en-GB" altLang="es-ES" sz="1000" b="0" smtClean="0">
                <a:solidFill>
                  <a:srgbClr val="000000"/>
                </a:solidFill>
                <a:latin typeface="Georgia" pitchFamily="18" charset="0"/>
              </a:rPr>
              <a:pPr algn="l">
                <a:defRPr/>
              </a:pPr>
              <a:t>‹Nº›</a:t>
            </a:fld>
            <a:endParaRPr lang="en-GB" altLang="es-ES" sz="1000" b="0" smtClean="0">
              <a:solidFill>
                <a:srgbClr val="000000"/>
              </a:solidFill>
              <a:latin typeface="Georgia" pitchFamily="18" charset="0"/>
            </a:endParaRPr>
          </a:p>
        </p:txBody>
      </p:sp>
      <p:sp>
        <p:nvSpPr>
          <p:cNvPr id="2054" name="Rectangle 9"/>
          <p:cNvSpPr>
            <a:spLocks noChangeArrowheads="1"/>
          </p:cNvSpPr>
          <p:nvPr/>
        </p:nvSpPr>
        <p:spPr bwMode="auto">
          <a:xfrm>
            <a:off x="355600" y="6465888"/>
            <a:ext cx="288607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sz="2400" b="1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762000">
              <a:defRPr sz="2400" b="1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762000">
              <a:defRPr sz="2400" b="1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762000">
              <a:defRPr sz="2400" b="1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762000">
              <a:defRPr sz="2400" b="1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l">
              <a:defRPr/>
            </a:pPr>
            <a:r>
              <a:rPr lang="en-GB" altLang="es-ES" sz="1200" dirty="0" smtClean="0">
                <a:solidFill>
                  <a:srgbClr val="081D58"/>
                </a:solidFill>
                <a:latin typeface="Times New Roman" pitchFamily="18" charset="0"/>
              </a:rPr>
              <a:t>AEPD</a:t>
            </a:r>
          </a:p>
        </p:txBody>
      </p:sp>
      <p:sp>
        <p:nvSpPr>
          <p:cNvPr id="1031" name="Text Box 57"/>
          <p:cNvSpPr txBox="1">
            <a:spLocks noChangeArrowheads="1"/>
          </p:cNvSpPr>
          <p:nvPr userDrawn="1"/>
        </p:nvSpPr>
        <p:spPr bwMode="auto">
          <a:xfrm>
            <a:off x="1860550" y="244475"/>
            <a:ext cx="674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8B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6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00000"/>
              <a:buFont typeface="Wingdings" pitchFamily="2" charset="2"/>
              <a:defRPr sz="36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00000"/>
              <a:buFont typeface="Wingdings" pitchFamily="2" charset="2"/>
              <a:defRPr sz="36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00000"/>
              <a:buFont typeface="Wingdings" pitchFamily="2" charset="2"/>
              <a:defRPr sz="36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00000"/>
              <a:buFont typeface="Wingdings" pitchFamily="2" charset="2"/>
              <a:defRPr sz="36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s-ES" sz="2400" smtClean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2056" name="Picture 61" descr="Fondo Color albero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138" y="195263"/>
            <a:ext cx="7059612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62"/>
          <p:cNvSpPr txBox="1">
            <a:spLocks noChangeArrowheads="1"/>
          </p:cNvSpPr>
          <p:nvPr userDrawn="1"/>
        </p:nvSpPr>
        <p:spPr bwMode="auto">
          <a:xfrm>
            <a:off x="2024063" y="293688"/>
            <a:ext cx="6515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8B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6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00000"/>
              <a:buFont typeface="Wingdings" pitchFamily="2" charset="2"/>
              <a:defRPr sz="36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00000"/>
              <a:buFont typeface="Wingdings" pitchFamily="2" charset="2"/>
              <a:defRPr sz="36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00000"/>
              <a:buFont typeface="Wingdings" pitchFamily="2" charset="2"/>
              <a:defRPr sz="36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00000"/>
              <a:buFont typeface="Wingdings" pitchFamily="2" charset="2"/>
              <a:defRPr sz="36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s-ES" sz="2400" smtClean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2058" name="Picture 67" descr="logoAEPD1(sin raya)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8" y="188913"/>
            <a:ext cx="1450975" cy="72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  <p:sldLayoutId id="2147483930" r:id="rId12"/>
    <p:sldLayoutId id="2147483931" r:id="rId13"/>
    <p:sldLayoutId id="2147483972" r:id="rId14"/>
  </p:sldLayoutIdLst>
  <p:hf sldNum="0" hdr="0" dt="0"/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 b="1">
          <a:solidFill>
            <a:schemeClr val="tx1"/>
          </a:solidFill>
          <a:latin typeface="+mn-lt"/>
        </a:defRPr>
      </a:lvl2pPr>
      <a:lvl3pPr marL="10858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</a:defRPr>
      </a:lvl3pPr>
      <a:lvl4pPr marL="14287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 b="1">
          <a:solidFill>
            <a:schemeClr val="tx1"/>
          </a:solidFill>
          <a:latin typeface="Times New Roman" pitchFamily="18" charset="0"/>
        </a:defRPr>
      </a:lvl4pPr>
      <a:lvl5pPr marL="17716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Times New Roman" pitchFamily="18" charset="0"/>
        </a:defRPr>
      </a:lvl5pPr>
      <a:lvl6pPr marL="22288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Times New Roman" pitchFamily="18" charset="0"/>
        </a:defRPr>
      </a:lvl6pPr>
      <a:lvl7pPr marL="26860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Times New Roman" pitchFamily="18" charset="0"/>
        </a:defRPr>
      </a:lvl7pPr>
      <a:lvl8pPr marL="31432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Times New Roman" pitchFamily="18" charset="0"/>
        </a:defRPr>
      </a:lvl8pPr>
      <a:lvl9pPr marL="36004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 idx="4294967295"/>
          </p:nvPr>
        </p:nvSpPr>
        <p:spPr>
          <a:xfrm>
            <a:off x="736600" y="1449238"/>
            <a:ext cx="7772400" cy="2788933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s-ES" sz="6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Evaluación de Impacto</a:t>
            </a:r>
            <a:br>
              <a:rPr lang="es-ES" sz="6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6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la Privacidad</a:t>
            </a:r>
            <a:endParaRPr lang="es-ES" sz="6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4294967295"/>
          </p:nvPr>
        </p:nvSpPr>
        <p:spPr>
          <a:xfrm>
            <a:off x="5400854" y="4835645"/>
            <a:ext cx="3007650" cy="7810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400" b="1" dirty="0" smtClean="0">
                <a:solidFill>
                  <a:schemeClr val="tx1"/>
                </a:solidFill>
                <a:latin typeface="Century Gothic" pitchFamily="34" charset="0"/>
              </a:rPr>
              <a:t>Jesús Rubí Navarrete</a:t>
            </a:r>
          </a:p>
          <a:p>
            <a:pPr marL="0" indent="0">
              <a:buNone/>
            </a:pPr>
            <a:r>
              <a:rPr lang="es-ES" sz="1400" dirty="0" smtClean="0">
                <a:latin typeface="Century Gothic" pitchFamily="34" charset="0"/>
              </a:rPr>
              <a:t>Adjunto a la Dirección</a:t>
            </a:r>
            <a:endParaRPr lang="es-ES" sz="14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09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Fases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1637" y="1231392"/>
            <a:ext cx="8476342" cy="462076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s-ES" sz="2400" b="1" dirty="0" smtClean="0"/>
              <a:t>Identificación y evaluación de riesgos</a:t>
            </a:r>
          </a:p>
          <a:p>
            <a:pPr lvl="1">
              <a:spcBef>
                <a:spcPts val="600"/>
              </a:spcBef>
            </a:pPr>
            <a:r>
              <a:rPr lang="es-ES" sz="2400" b="1" dirty="0" smtClean="0"/>
              <a:t>Es la parte esencial de la EIPD</a:t>
            </a:r>
          </a:p>
          <a:p>
            <a:pPr lvl="1">
              <a:spcBef>
                <a:spcPts val="600"/>
              </a:spcBef>
            </a:pPr>
            <a:r>
              <a:rPr lang="es-ES" sz="2400" b="1" dirty="0" smtClean="0"/>
              <a:t>Análisis </a:t>
            </a:r>
            <a:r>
              <a:rPr lang="es-ES" sz="2400" b="1" dirty="0"/>
              <a:t>de toda la documentación </a:t>
            </a:r>
            <a:r>
              <a:rPr lang="es-ES" sz="2400" b="1" dirty="0" smtClean="0"/>
              <a:t>generada:</a:t>
            </a:r>
          </a:p>
          <a:p>
            <a:pPr marL="1341438" lvl="2" indent="-427038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2400" b="1" dirty="0" smtClean="0"/>
              <a:t>Ciclo </a:t>
            </a:r>
            <a:r>
              <a:rPr lang="es-ES" sz="2400" b="1" dirty="0"/>
              <a:t>de vida de los datos </a:t>
            </a:r>
            <a:r>
              <a:rPr lang="es-ES" sz="2400" b="1" dirty="0" smtClean="0"/>
              <a:t>personales</a:t>
            </a:r>
          </a:p>
          <a:p>
            <a:pPr marL="1341438" lvl="2" indent="-427038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2400" b="1" dirty="0" smtClean="0"/>
              <a:t>Usos previstos</a:t>
            </a:r>
          </a:p>
          <a:p>
            <a:pPr marL="1341438" lvl="2" indent="-427038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2400" b="1" dirty="0" smtClean="0"/>
              <a:t>Finalidades</a:t>
            </a:r>
          </a:p>
          <a:p>
            <a:pPr marL="1341438" lvl="2" indent="-427038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2400" b="1" dirty="0" smtClean="0"/>
              <a:t>Tecnologías utilizadas</a:t>
            </a:r>
          </a:p>
          <a:p>
            <a:pPr marL="1341438" lvl="2" indent="-427038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2400" b="1" dirty="0" smtClean="0"/>
              <a:t>Identificación </a:t>
            </a:r>
            <a:r>
              <a:rPr lang="es-ES" sz="2400" b="1" dirty="0"/>
              <a:t>de los usuarios que accederán a los </a:t>
            </a:r>
            <a:r>
              <a:rPr lang="es-ES" sz="2400" b="1" dirty="0" smtClean="0"/>
              <a:t>datos</a:t>
            </a:r>
            <a:endParaRPr lang="es-ES" sz="2400" b="1" dirty="0"/>
          </a:p>
          <a:p>
            <a:pPr lvl="1">
              <a:spcBef>
                <a:spcPts val="600"/>
              </a:spcBef>
              <a:buFont typeface="Symbol" panose="05050102010706020507" pitchFamily="18" charset="2"/>
              <a:buChar char=""/>
            </a:pPr>
            <a:r>
              <a:rPr lang="es-ES" sz="2400" b="1" dirty="0"/>
              <a:t>p</a:t>
            </a:r>
            <a:r>
              <a:rPr lang="es-ES" sz="2400" b="1" dirty="0" smtClean="0"/>
              <a:t>ara identificar </a:t>
            </a:r>
            <a:r>
              <a:rPr lang="es-ES" sz="2400" b="1" dirty="0"/>
              <a:t>los riesgos, reales y percibidos, existentes para la </a:t>
            </a:r>
            <a:r>
              <a:rPr lang="es-ES" sz="2400" b="1" dirty="0" smtClean="0"/>
              <a:t>privacidad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206822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Fases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9728" y="1267968"/>
            <a:ext cx="9034272" cy="504748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s-ES" sz="2200" b="1" dirty="0" smtClean="0"/>
              <a:t>Consulta con partes afectadas (internas/externas)</a:t>
            </a:r>
          </a:p>
          <a:p>
            <a:pPr lvl="1">
              <a:spcBef>
                <a:spcPts val="600"/>
              </a:spcBef>
            </a:pPr>
            <a:r>
              <a:rPr lang="es-ES_tradnl" sz="2200" b="1" dirty="0" smtClean="0"/>
              <a:t>Fundamental </a:t>
            </a:r>
            <a:r>
              <a:rPr lang="es-ES_tradnl" sz="2200" b="1" dirty="0"/>
              <a:t>para el correcto desarrollo </a:t>
            </a:r>
            <a:r>
              <a:rPr lang="es-ES_tradnl" sz="2200" b="1" dirty="0" smtClean="0"/>
              <a:t>EIPD</a:t>
            </a:r>
          </a:p>
          <a:p>
            <a:pPr lvl="1">
              <a:spcBef>
                <a:spcPts val="600"/>
              </a:spcBef>
            </a:pPr>
            <a:r>
              <a:rPr lang="es-ES_tradnl" sz="2200" b="1" dirty="0" smtClean="0"/>
              <a:t>Visión </a:t>
            </a:r>
            <a:r>
              <a:rPr lang="es-ES_tradnl" sz="2200" b="1" dirty="0"/>
              <a:t>de personas u organizaciones que no están implicadas en el proyecto y que, por ello, lo </a:t>
            </a:r>
            <a:r>
              <a:rPr lang="es-ES_tradnl" sz="2200" b="1"/>
              <a:t>pueden </a:t>
            </a:r>
            <a:r>
              <a:rPr lang="es-ES_tradnl" sz="2200" b="1" smtClean="0"/>
              <a:t>observar </a:t>
            </a:r>
            <a:r>
              <a:rPr lang="es-ES_tradnl" sz="2200" b="1" dirty="0"/>
              <a:t>desde una perspectiva más </a:t>
            </a:r>
            <a:r>
              <a:rPr lang="es-ES_tradnl" sz="2200" b="1" dirty="0" smtClean="0"/>
              <a:t>amplia</a:t>
            </a:r>
          </a:p>
          <a:p>
            <a:pPr lvl="1">
              <a:spcBef>
                <a:spcPts val="600"/>
              </a:spcBef>
            </a:pPr>
            <a:r>
              <a:rPr lang="es-ES_tradnl" sz="2200" b="1" dirty="0" smtClean="0"/>
              <a:t>Pueden poner de </a:t>
            </a:r>
            <a:r>
              <a:rPr lang="es-ES_tradnl" sz="2200" b="1" dirty="0"/>
              <a:t>manifiesto riesgos </a:t>
            </a:r>
            <a:r>
              <a:rPr lang="es-ES_tradnl" sz="2200" b="1" dirty="0" smtClean="0"/>
              <a:t>que hayan pasado </a:t>
            </a:r>
            <a:r>
              <a:rPr lang="es-ES_tradnl" sz="2200" b="1" dirty="0"/>
              <a:t>desapercibidos para </a:t>
            </a:r>
            <a:r>
              <a:rPr lang="es-ES_tradnl" sz="2200" b="1" dirty="0" smtClean="0"/>
              <a:t>el equipo del proyecto</a:t>
            </a:r>
            <a:endParaRPr lang="es-ES" sz="2200" b="1" dirty="0"/>
          </a:p>
          <a:p>
            <a:pPr lvl="1">
              <a:spcBef>
                <a:spcPts val="600"/>
              </a:spcBef>
            </a:pPr>
            <a:r>
              <a:rPr lang="es-ES" sz="2200" b="1" dirty="0" smtClean="0"/>
              <a:t>Incluyen a organizaciones </a:t>
            </a:r>
            <a:r>
              <a:rPr lang="es-ES" sz="2200" b="1" dirty="0"/>
              <a:t>externas con las que se va a compartir datos </a:t>
            </a:r>
            <a:r>
              <a:rPr lang="es-ES" sz="2200" b="1" dirty="0" smtClean="0"/>
              <a:t>personales y representantes </a:t>
            </a:r>
            <a:r>
              <a:rPr lang="es-ES" sz="2200" b="1" dirty="0"/>
              <a:t>de los colectivos cuyos datos van a ser </a:t>
            </a:r>
            <a:r>
              <a:rPr lang="es-ES" sz="2200" b="1" dirty="0" smtClean="0"/>
              <a:t>tratados</a:t>
            </a:r>
          </a:p>
          <a:p>
            <a:pPr lvl="1">
              <a:spcBef>
                <a:spcPts val="600"/>
              </a:spcBef>
            </a:pPr>
            <a:r>
              <a:rPr lang="es-ES" sz="2200" b="1" dirty="0" smtClean="0"/>
              <a:t>No </a:t>
            </a:r>
            <a:r>
              <a:rPr lang="es-ES" sz="2200" b="1" dirty="0"/>
              <a:t>es necesario hacer públicos los planes detallados sobre los nuevos productos o servicios o revelar secretos comerciales o tecnológicos</a:t>
            </a:r>
          </a:p>
        </p:txBody>
      </p:sp>
    </p:spTree>
    <p:extLst>
      <p:ext uri="{BB962C8B-B14F-4D97-AF65-F5344CB8AC3E}">
        <p14:creationId xmlns:p14="http://schemas.microsoft.com/office/powerpoint/2010/main" val="363257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Fases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33829" y="1365504"/>
            <a:ext cx="8476342" cy="5340096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s-ES" sz="2400" b="1" dirty="0" smtClean="0"/>
              <a:t>Gestión de riesgos identificados</a:t>
            </a:r>
          </a:p>
          <a:p>
            <a:pPr lvl="1">
              <a:spcBef>
                <a:spcPts val="600"/>
              </a:spcBef>
            </a:pPr>
            <a:r>
              <a:rPr lang="es-ES" sz="2400" b="1" dirty="0" smtClean="0"/>
              <a:t>Los riesgos se pueden evitar o eliminar, mitigar, transferir o aceptar</a:t>
            </a:r>
          </a:p>
          <a:p>
            <a:pPr lvl="1">
              <a:spcBef>
                <a:spcPts val="600"/>
              </a:spcBef>
            </a:pPr>
            <a:r>
              <a:rPr lang="es-ES" sz="2400" b="1" dirty="0" smtClean="0"/>
              <a:t>Los que impliquen incumplimientos normativos deben ser eliminados o evitados</a:t>
            </a:r>
          </a:p>
          <a:p>
            <a:pPr lvl="1">
              <a:spcBef>
                <a:spcPts val="600"/>
              </a:spcBef>
            </a:pPr>
            <a:r>
              <a:rPr lang="es-ES" sz="2400" b="1" dirty="0" smtClean="0"/>
              <a:t>En la Guía se incluyen algunas medidas que podrían ayudar a esta gestión</a:t>
            </a:r>
          </a:p>
          <a:p>
            <a:pPr marL="342900" lvl="1" indent="-342900">
              <a:spcBef>
                <a:spcPts val="600"/>
              </a:spcBef>
              <a:buFont typeface="Arial" pitchFamily="34" charset="0"/>
              <a:buChar char="•"/>
            </a:pPr>
            <a:endParaRPr lang="es-ES" sz="2400" b="1" dirty="0" smtClean="0"/>
          </a:p>
          <a:p>
            <a:pPr marL="3429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s-ES" sz="2400" b="1" dirty="0" smtClean="0"/>
              <a:t>Análisis de cumplimiento normativo</a:t>
            </a:r>
          </a:p>
          <a:p>
            <a:pPr lvl="1">
              <a:spcBef>
                <a:spcPts val="600"/>
              </a:spcBef>
            </a:pPr>
            <a:r>
              <a:rPr lang="es-ES" sz="2400" b="1" dirty="0" smtClean="0"/>
              <a:t>Se aporta una guía indicativa</a:t>
            </a:r>
          </a:p>
          <a:p>
            <a:pPr lvl="1">
              <a:spcBef>
                <a:spcPts val="600"/>
              </a:spcBef>
            </a:pPr>
            <a:r>
              <a:rPr lang="es-ES" sz="2400" b="1" dirty="0" smtClean="0"/>
              <a:t>EVALÚA</a:t>
            </a:r>
          </a:p>
          <a:p>
            <a:pPr lvl="1">
              <a:spcBef>
                <a:spcPts val="600"/>
              </a:spcBef>
            </a:pPr>
            <a:endParaRPr lang="es-E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58783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Fases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061" y="1146048"/>
            <a:ext cx="8476342" cy="5711952"/>
          </a:xfrm>
        </p:spPr>
        <p:txBody>
          <a:bodyPr>
            <a:noAutofit/>
          </a:bodyPr>
          <a:lstStyle/>
          <a:p>
            <a:pPr marL="3429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s-ES" sz="2400" b="1" dirty="0" smtClean="0"/>
              <a:t>Informe final</a:t>
            </a:r>
          </a:p>
          <a:p>
            <a:pPr lvl="1">
              <a:spcBef>
                <a:spcPts val="600"/>
              </a:spcBef>
            </a:pPr>
            <a:r>
              <a:rPr lang="es-ES" sz="2400" b="1" dirty="0" smtClean="0"/>
              <a:t>Estructura definida previamente</a:t>
            </a:r>
          </a:p>
          <a:p>
            <a:pPr lvl="1">
              <a:spcBef>
                <a:spcPts val="600"/>
              </a:spcBef>
            </a:pPr>
            <a:r>
              <a:rPr lang="es-ES" sz="2400" b="1" dirty="0"/>
              <a:t>Publicado (de forma completa  o parcial si existen apartados que no pueden ser divulgados por restricciones legales, comerciales o de </a:t>
            </a:r>
            <a:r>
              <a:rPr lang="es-ES" sz="2400" b="1" dirty="0" smtClean="0"/>
              <a:t>seguridad</a:t>
            </a:r>
          </a:p>
          <a:p>
            <a:pPr lvl="1">
              <a:spcBef>
                <a:spcPts val="600"/>
              </a:spcBef>
            </a:pPr>
            <a:r>
              <a:rPr lang="es-ES" sz="2400" b="1" dirty="0" smtClean="0"/>
              <a:t>Contenido y modelos incluidos en la Guía</a:t>
            </a:r>
          </a:p>
          <a:p>
            <a:pPr>
              <a:spcBef>
                <a:spcPts val="600"/>
              </a:spcBef>
            </a:pPr>
            <a:endParaRPr lang="es-ES" sz="2400" b="1" dirty="0" smtClean="0"/>
          </a:p>
          <a:p>
            <a:pPr>
              <a:spcBef>
                <a:spcPts val="600"/>
              </a:spcBef>
            </a:pPr>
            <a:r>
              <a:rPr lang="es-ES" sz="2400" b="1" dirty="0" smtClean="0"/>
              <a:t>Implantación </a:t>
            </a:r>
            <a:r>
              <a:rPr lang="es-ES" sz="2400" b="1" dirty="0"/>
              <a:t>de las recomendaciones</a:t>
            </a:r>
          </a:p>
          <a:p>
            <a:pPr lvl="1">
              <a:spcBef>
                <a:spcPts val="600"/>
              </a:spcBef>
            </a:pPr>
            <a:r>
              <a:rPr lang="es-ES" sz="2400" b="1" dirty="0"/>
              <a:t>Decisión de la dirección</a:t>
            </a:r>
          </a:p>
          <a:p>
            <a:pPr lvl="1">
              <a:spcBef>
                <a:spcPts val="600"/>
              </a:spcBef>
            </a:pPr>
            <a:r>
              <a:rPr lang="es-ES" sz="2400" b="1" dirty="0"/>
              <a:t>Nombramiento persona o unidad encargada de ello  con la necesaria </a:t>
            </a:r>
            <a:r>
              <a:rPr lang="es-ES" sz="2400" b="1" dirty="0" smtClean="0"/>
              <a:t>autoridad</a:t>
            </a:r>
          </a:p>
        </p:txBody>
      </p:sp>
    </p:spTree>
    <p:extLst>
      <p:ext uri="{BB962C8B-B14F-4D97-AF65-F5344CB8AC3E}">
        <p14:creationId xmlns:p14="http://schemas.microsoft.com/office/powerpoint/2010/main" val="255240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Fases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061" y="1272208"/>
            <a:ext cx="8476342" cy="5585791"/>
          </a:xfrm>
        </p:spPr>
        <p:txBody>
          <a:bodyPr>
            <a:noAutofit/>
          </a:bodyPr>
          <a:lstStyle/>
          <a:p>
            <a:pPr marL="342900" lvl="1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s-ES" sz="2400" b="1" dirty="0" smtClean="0"/>
              <a:t>Revisión de los resultados y realimentación</a:t>
            </a:r>
          </a:p>
          <a:p>
            <a:pPr lvl="1">
              <a:spcBef>
                <a:spcPts val="600"/>
              </a:spcBef>
            </a:pPr>
            <a:r>
              <a:rPr lang="es-ES" sz="2400" b="1" dirty="0" smtClean="0"/>
              <a:t>Revisión </a:t>
            </a:r>
            <a:r>
              <a:rPr lang="es-ES" sz="2400" b="1" dirty="0"/>
              <a:t>y comprobación de </a:t>
            </a:r>
            <a:r>
              <a:rPr lang="es-ES" sz="2400" b="1" dirty="0" smtClean="0"/>
              <a:t>la </a:t>
            </a:r>
            <a:r>
              <a:rPr lang="es-ES" sz="2400" b="1" dirty="0"/>
              <a:t>implantación real y de </a:t>
            </a:r>
            <a:r>
              <a:rPr lang="es-ES" sz="2400" b="1" dirty="0" smtClean="0"/>
              <a:t>la eficacia de las medidas correctoras</a:t>
            </a:r>
          </a:p>
          <a:p>
            <a:pPr lvl="1">
              <a:spcBef>
                <a:spcPts val="600"/>
              </a:spcBef>
            </a:pPr>
            <a:r>
              <a:rPr lang="es-ES" sz="2400" b="1" dirty="0" smtClean="0"/>
              <a:t>Examen del </a:t>
            </a:r>
            <a:r>
              <a:rPr lang="es-ES" sz="2400" b="1" dirty="0"/>
              <a:t>proyecto una vez o</a:t>
            </a:r>
            <a:r>
              <a:rPr lang="es-ES" sz="2400" b="1" dirty="0" smtClean="0"/>
              <a:t>perativo </a:t>
            </a:r>
            <a:r>
              <a:rPr lang="es-ES" sz="2400" b="1" dirty="0"/>
              <a:t>para verificar que los riesgos detectados se han abordado correctamente y que no existen otros </a:t>
            </a:r>
            <a:r>
              <a:rPr lang="es-ES" sz="2400" b="1" dirty="0" smtClean="0"/>
              <a:t>nuevos</a:t>
            </a:r>
          </a:p>
          <a:p>
            <a:pPr lvl="1">
              <a:spcBef>
                <a:spcPts val="600"/>
              </a:spcBef>
            </a:pPr>
            <a:r>
              <a:rPr lang="es-ES" sz="2400" b="1" dirty="0" smtClean="0"/>
              <a:t>Auditorías que realimentan la EIPD </a:t>
            </a:r>
            <a:endParaRPr lang="es-ES" sz="2400" b="1" dirty="0"/>
          </a:p>
          <a:p>
            <a:pPr lvl="1">
              <a:spcBef>
                <a:spcPts val="600"/>
              </a:spcBef>
            </a:pPr>
            <a:r>
              <a:rPr lang="es-ES" sz="2400" b="1" dirty="0" smtClean="0"/>
              <a:t>La </a:t>
            </a:r>
            <a:r>
              <a:rPr lang="es-ES" sz="2400" b="1" dirty="0"/>
              <a:t>modificación del </a:t>
            </a:r>
            <a:r>
              <a:rPr lang="es-ES" sz="2400" b="1" dirty="0" smtClean="0"/>
              <a:t>proyecto o </a:t>
            </a:r>
            <a:r>
              <a:rPr lang="es-ES" sz="2400" b="1" dirty="0"/>
              <a:t>la incorporación de nuevas funcionalidades </a:t>
            </a:r>
            <a:r>
              <a:rPr lang="es-ES" sz="2400" b="1" dirty="0" smtClean="0"/>
              <a:t>llevan consigo </a:t>
            </a:r>
            <a:r>
              <a:rPr lang="es-ES" sz="2400" b="1" dirty="0"/>
              <a:t>la necesidad de revisar la </a:t>
            </a:r>
            <a:r>
              <a:rPr lang="es-ES" sz="2400" b="1" dirty="0" smtClean="0"/>
              <a:t>EIPD</a:t>
            </a:r>
          </a:p>
        </p:txBody>
      </p:sp>
    </p:spTree>
    <p:extLst>
      <p:ext uri="{BB962C8B-B14F-4D97-AF65-F5344CB8AC3E}">
        <p14:creationId xmlns:p14="http://schemas.microsoft.com/office/powerpoint/2010/main" val="325988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Gráfico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431" y="2835667"/>
            <a:ext cx="4222750" cy="254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Rectángulo"/>
          <p:cNvSpPr/>
          <p:nvPr/>
        </p:nvSpPr>
        <p:spPr>
          <a:xfrm>
            <a:off x="359595" y="1339083"/>
            <a:ext cx="83015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sz="3200" dirty="0" smtClean="0"/>
              <a:t>¿Le </a:t>
            </a:r>
            <a:r>
              <a:rPr lang="es-ES" sz="3200" dirty="0"/>
              <a:t>parece adecuada la estructura de la Guía y sus apartados? 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723"/>
              </p:ext>
            </p:extLst>
          </p:nvPr>
        </p:nvGraphicFramePr>
        <p:xfrm>
          <a:off x="5836371" y="3423042"/>
          <a:ext cx="2269940" cy="1371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2106"/>
                <a:gridCol w="1417834"/>
              </a:tblGrid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SI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133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NO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14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TOTAL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147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% SI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90,48%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% NO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9,2%</a:t>
                      </a:r>
                      <a:endParaRPr lang="es-E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57200" y="207963"/>
            <a:ext cx="8229600" cy="1143000"/>
          </a:xfrm>
        </p:spPr>
        <p:txBody>
          <a:bodyPr/>
          <a:lstStyle/>
          <a:p>
            <a:r>
              <a:rPr lang="es-ES" sz="3600" dirty="0" smtClean="0"/>
              <a:t>Consulta pública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285495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3434" y="1369906"/>
            <a:ext cx="80600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sz="3200" dirty="0" smtClean="0"/>
              <a:t>¿Echa en falta algún punto importante no cubierto por la Guía?</a:t>
            </a:r>
            <a:endParaRPr lang="es-ES" sz="3200" dirty="0"/>
          </a:p>
        </p:txBody>
      </p:sp>
      <p:pic>
        <p:nvPicPr>
          <p:cNvPr id="1031" name="Gráfico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770" y="2774023"/>
            <a:ext cx="4222750" cy="252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796645"/>
              </p:ext>
            </p:extLst>
          </p:nvPr>
        </p:nvGraphicFramePr>
        <p:xfrm>
          <a:off x="5672185" y="3351873"/>
          <a:ext cx="2423852" cy="1645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3544"/>
                <a:gridCol w="1650308"/>
              </a:tblGrid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SI</a:t>
                      </a:r>
                      <a:endParaRPr lang="es-E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39</a:t>
                      </a:r>
                      <a:endParaRPr lang="es-E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NO</a:t>
                      </a:r>
                      <a:endParaRPr lang="es-E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108</a:t>
                      </a:r>
                      <a:endParaRPr lang="es-E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TOTAL</a:t>
                      </a:r>
                      <a:endParaRPr lang="es-E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147</a:t>
                      </a:r>
                      <a:endParaRPr lang="es-E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% SI</a:t>
                      </a:r>
                      <a:endParaRPr lang="es-E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26,53%</a:t>
                      </a:r>
                      <a:endParaRPr lang="es-E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% NO</a:t>
                      </a:r>
                      <a:endParaRPr lang="es-E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73,47%</a:t>
                      </a:r>
                      <a:endParaRPr lang="es-E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57200" y="207963"/>
            <a:ext cx="8229600" cy="1143000"/>
          </a:xfrm>
        </p:spPr>
        <p:txBody>
          <a:bodyPr/>
          <a:lstStyle/>
          <a:p>
            <a:r>
              <a:rPr lang="es-ES" sz="3600" dirty="0" smtClean="0"/>
              <a:t>Consulta pública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101752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56854" y="1308261"/>
            <a:ext cx="85994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sz="3200" dirty="0"/>
              <a:t>¿Le parecen adecuados los criterios utilizados en la Guía para decidir sobre la necesidad de realización de una EIPD</a:t>
            </a:r>
            <a:r>
              <a:rPr lang="es-ES" sz="3200" dirty="0" smtClean="0"/>
              <a:t>?</a:t>
            </a:r>
            <a:endParaRPr lang="es-ES" sz="3200" dirty="0"/>
          </a:p>
        </p:txBody>
      </p:sp>
      <p:pic>
        <p:nvPicPr>
          <p:cNvPr id="3074" name="Gráfico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587" y="3575407"/>
            <a:ext cx="4222750" cy="252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382892"/>
              </p:ext>
            </p:extLst>
          </p:nvPr>
        </p:nvGraphicFramePr>
        <p:xfrm>
          <a:off x="5517223" y="4153257"/>
          <a:ext cx="2661006" cy="1645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6365"/>
                <a:gridCol w="1834641"/>
              </a:tblGrid>
              <a:tr h="2190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SI</a:t>
                      </a:r>
                      <a:endParaRPr lang="es-E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127</a:t>
                      </a:r>
                      <a:endParaRPr lang="es-E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NO</a:t>
                      </a:r>
                      <a:endParaRPr lang="es-E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20</a:t>
                      </a:r>
                      <a:endParaRPr lang="es-E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TOTAL</a:t>
                      </a:r>
                      <a:endParaRPr lang="es-E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147</a:t>
                      </a:r>
                      <a:endParaRPr lang="es-E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% SI</a:t>
                      </a:r>
                      <a:endParaRPr lang="es-E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86,39%</a:t>
                      </a:r>
                      <a:endParaRPr lang="es-E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% NO</a:t>
                      </a:r>
                      <a:endParaRPr lang="es-E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13,61%</a:t>
                      </a:r>
                      <a:endParaRPr lang="es-E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57200" y="207963"/>
            <a:ext cx="8229600" cy="1143000"/>
          </a:xfrm>
        </p:spPr>
        <p:txBody>
          <a:bodyPr/>
          <a:lstStyle/>
          <a:p>
            <a:r>
              <a:rPr lang="es-ES" sz="3600" dirty="0" smtClean="0"/>
              <a:t>Consulta pública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326708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56854" y="1308261"/>
            <a:ext cx="85994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sz="3200" dirty="0" smtClean="0"/>
              <a:t>¿Le </a:t>
            </a:r>
            <a:r>
              <a:rPr lang="es-ES" sz="3200" dirty="0"/>
              <a:t>parece útil y adecuada la relación de posibles riesgos para la privacidad que aparece en la Guía</a:t>
            </a:r>
            <a:r>
              <a:rPr lang="es-ES" sz="3200" dirty="0" smtClean="0"/>
              <a:t>?</a:t>
            </a:r>
            <a:endParaRPr lang="es-ES" sz="3200" dirty="0"/>
          </a:p>
        </p:txBody>
      </p:sp>
      <p:pic>
        <p:nvPicPr>
          <p:cNvPr id="4098" name="Gráfico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99" y="3667873"/>
            <a:ext cx="4222750" cy="252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333278"/>
              </p:ext>
            </p:extLst>
          </p:nvPr>
        </p:nvGraphicFramePr>
        <p:xfrm>
          <a:off x="5760332" y="4119169"/>
          <a:ext cx="2479542" cy="16935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7757"/>
                <a:gridCol w="1721785"/>
              </a:tblGrid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SI</a:t>
                      </a:r>
                      <a:endParaRPr lang="es-E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128</a:t>
                      </a:r>
                      <a:endParaRPr lang="es-E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NO</a:t>
                      </a:r>
                      <a:endParaRPr lang="es-E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19</a:t>
                      </a:r>
                      <a:endParaRPr lang="es-E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TOTAL</a:t>
                      </a:r>
                      <a:endParaRPr lang="es-E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147</a:t>
                      </a:r>
                      <a:endParaRPr lang="es-E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% SI</a:t>
                      </a:r>
                      <a:endParaRPr lang="es-E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87,07%</a:t>
                      </a:r>
                      <a:endParaRPr lang="es-E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% NO</a:t>
                      </a:r>
                      <a:endParaRPr lang="es-E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12,93%</a:t>
                      </a:r>
                      <a:endParaRPr lang="es-E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57200" y="207963"/>
            <a:ext cx="8229600" cy="1143000"/>
          </a:xfrm>
        </p:spPr>
        <p:txBody>
          <a:bodyPr/>
          <a:lstStyle/>
          <a:p>
            <a:r>
              <a:rPr lang="es-ES" sz="3600" dirty="0" smtClean="0"/>
              <a:t>Consulta pública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198844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56854" y="1431551"/>
            <a:ext cx="85994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sz="3200" dirty="0" smtClean="0"/>
              <a:t>¿</a:t>
            </a:r>
            <a:r>
              <a:rPr lang="es-ES" sz="3200" dirty="0"/>
              <a:t>Le parece correcto el apartado sobre la gestión de los riesgos identificados</a:t>
            </a:r>
            <a:r>
              <a:rPr lang="es-ES" sz="3200" dirty="0" smtClean="0"/>
              <a:t>?</a:t>
            </a:r>
            <a:endParaRPr lang="es-ES" sz="3200" dirty="0"/>
          </a:p>
        </p:txBody>
      </p:sp>
      <p:pic>
        <p:nvPicPr>
          <p:cNvPr id="5122" name="Gráfico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755" y="3102795"/>
            <a:ext cx="4222750" cy="25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9016095"/>
              </p:ext>
            </p:extLst>
          </p:nvPr>
        </p:nvGraphicFramePr>
        <p:xfrm>
          <a:off x="5794239" y="3465860"/>
          <a:ext cx="2538102" cy="1645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2244"/>
                <a:gridCol w="1735858"/>
              </a:tblGrid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SI</a:t>
                      </a:r>
                      <a:endParaRPr lang="es-E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127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NO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20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TOTAL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147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% SI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86,39%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</a:rPr>
                        <a:t>% NO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13,61%</a:t>
                      </a:r>
                      <a:endParaRPr lang="es-E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57200" y="207963"/>
            <a:ext cx="8229600" cy="1143000"/>
          </a:xfrm>
        </p:spPr>
        <p:txBody>
          <a:bodyPr/>
          <a:lstStyle/>
          <a:p>
            <a:r>
              <a:rPr lang="es-ES" sz="3600" dirty="0" smtClean="0"/>
              <a:t>Consulta pública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62862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362857" y="2768322"/>
            <a:ext cx="8258629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dirty="0">
                <a:latin typeface="Verdana" pitchFamily="34" charset="0"/>
              </a:rPr>
              <a:t>Guía para una Evaluación del Impacto en la Protección de Datos </a:t>
            </a:r>
            <a:r>
              <a:rPr lang="es-ES" sz="3600" dirty="0" smtClean="0">
                <a:latin typeface="Verdana" pitchFamily="34" charset="0"/>
              </a:rPr>
              <a:t>Personales (EIPD)</a:t>
            </a:r>
          </a:p>
          <a:p>
            <a:pPr algn="ctr"/>
            <a:endParaRPr lang="es-ES" dirty="0"/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7028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56854" y="1431551"/>
            <a:ext cx="85994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sz="3200" dirty="0" smtClean="0"/>
              <a:t>¿</a:t>
            </a:r>
            <a:r>
              <a:rPr lang="fr-FR" sz="3200" dirty="0" err="1"/>
              <a:t>Respondería</a:t>
            </a:r>
            <a:r>
              <a:rPr lang="fr-FR" sz="3200" dirty="0"/>
              <a:t> la </a:t>
            </a:r>
            <a:r>
              <a:rPr lang="fr-FR" sz="3200" dirty="0" err="1"/>
              <a:t>Guía</a:t>
            </a:r>
            <a:r>
              <a:rPr lang="fr-FR" sz="3200" dirty="0"/>
              <a:t> a sus </a:t>
            </a:r>
            <a:r>
              <a:rPr lang="fr-FR" sz="3200" dirty="0" err="1"/>
              <a:t>necesidades</a:t>
            </a:r>
            <a:r>
              <a:rPr lang="fr-FR" sz="3200" dirty="0"/>
              <a:t> </a:t>
            </a:r>
            <a:endParaRPr lang="fr-FR" sz="3200" dirty="0" smtClean="0"/>
          </a:p>
          <a:p>
            <a:pPr algn="l"/>
            <a:r>
              <a:rPr lang="fr-FR" sz="3200" dirty="0" smtClean="0"/>
              <a:t>si </a:t>
            </a:r>
            <a:r>
              <a:rPr lang="fr-FR" sz="3200" dirty="0" err="1"/>
              <a:t>realizara</a:t>
            </a:r>
            <a:r>
              <a:rPr lang="fr-FR" sz="3200" dirty="0"/>
              <a:t> </a:t>
            </a:r>
            <a:r>
              <a:rPr lang="fr-FR" sz="3200" dirty="0" err="1"/>
              <a:t>una</a:t>
            </a:r>
            <a:r>
              <a:rPr lang="fr-FR" sz="3200" dirty="0"/>
              <a:t> EIPD</a:t>
            </a:r>
            <a:r>
              <a:rPr lang="es-ES" sz="3200" dirty="0" smtClean="0"/>
              <a:t>?</a:t>
            </a:r>
            <a:endParaRPr lang="es-ES" sz="3200" dirty="0"/>
          </a:p>
        </p:txBody>
      </p:sp>
      <p:pic>
        <p:nvPicPr>
          <p:cNvPr id="6146" name="Gráfico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852" y="3082247"/>
            <a:ext cx="4222750" cy="25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889750"/>
              </p:ext>
            </p:extLst>
          </p:nvPr>
        </p:nvGraphicFramePr>
        <p:xfrm>
          <a:off x="5537385" y="3664859"/>
          <a:ext cx="2681940" cy="1645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4402"/>
                <a:gridCol w="1927538"/>
              </a:tblGrid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SI</a:t>
                      </a:r>
                      <a:endParaRPr lang="es-E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114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NO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33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TOTAL</a:t>
                      </a:r>
                      <a:endParaRPr lang="es-E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147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% SI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77,55%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% NO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22,45%</a:t>
                      </a:r>
                      <a:endParaRPr lang="es-E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57200" y="207963"/>
            <a:ext cx="8229600" cy="1143000"/>
          </a:xfrm>
        </p:spPr>
        <p:txBody>
          <a:bodyPr/>
          <a:lstStyle/>
          <a:p>
            <a:r>
              <a:rPr lang="es-ES" sz="3600" dirty="0" smtClean="0"/>
              <a:t>Consulta pública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406187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56854" y="1431551"/>
            <a:ext cx="85994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sz="3200" dirty="0" smtClean="0"/>
              <a:t>¿</a:t>
            </a:r>
            <a:r>
              <a:rPr lang="fr-FR" sz="3200" dirty="0"/>
              <a:t>Se </a:t>
            </a:r>
            <a:r>
              <a:rPr lang="fr-FR" sz="3200" dirty="0" err="1"/>
              <a:t>plantearía</a:t>
            </a:r>
            <a:r>
              <a:rPr lang="fr-FR" sz="3200" dirty="0"/>
              <a:t>  </a:t>
            </a:r>
            <a:r>
              <a:rPr lang="fr-FR" sz="3200" dirty="0" err="1"/>
              <a:t>incorporar</a:t>
            </a:r>
            <a:r>
              <a:rPr lang="fr-FR" sz="3200" dirty="0"/>
              <a:t> </a:t>
            </a:r>
            <a:r>
              <a:rPr lang="fr-FR" sz="3200" dirty="0" err="1"/>
              <a:t>esta</a:t>
            </a:r>
            <a:r>
              <a:rPr lang="fr-FR" sz="3200" dirty="0"/>
              <a:t> </a:t>
            </a:r>
            <a:r>
              <a:rPr lang="fr-FR" sz="3200" dirty="0" err="1" smtClean="0"/>
              <a:t>herramienta</a:t>
            </a:r>
            <a:r>
              <a:rPr lang="fr-FR" sz="3200" dirty="0" smtClean="0"/>
              <a:t> </a:t>
            </a:r>
            <a:r>
              <a:rPr lang="fr-FR" sz="3200" dirty="0"/>
              <a:t>a los </a:t>
            </a:r>
            <a:r>
              <a:rPr lang="fr-FR" sz="3200" dirty="0" err="1"/>
              <a:t>procesos</a:t>
            </a:r>
            <a:r>
              <a:rPr lang="fr-FR" sz="3200" dirty="0"/>
              <a:t> de su </a:t>
            </a:r>
            <a:r>
              <a:rPr lang="fr-FR" sz="3200" dirty="0" err="1"/>
              <a:t>organización</a:t>
            </a:r>
            <a:r>
              <a:rPr lang="es-ES" sz="3200" dirty="0" smtClean="0"/>
              <a:t>?</a:t>
            </a:r>
            <a:endParaRPr lang="es-ES" sz="3200" dirty="0"/>
          </a:p>
        </p:txBody>
      </p:sp>
      <p:pic>
        <p:nvPicPr>
          <p:cNvPr id="7170" name="Gráfico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593" y="3051425"/>
            <a:ext cx="4222750" cy="25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478638"/>
              </p:ext>
            </p:extLst>
          </p:nvPr>
        </p:nvGraphicFramePr>
        <p:xfrm>
          <a:off x="5825062" y="3634037"/>
          <a:ext cx="2548376" cy="1371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9240"/>
                <a:gridCol w="1689136"/>
              </a:tblGrid>
              <a:tr h="2264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SI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126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NO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21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TOTAL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147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% SI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85,71%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% NO</a:t>
                      </a:r>
                      <a:endParaRPr lang="es-E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14,29%</a:t>
                      </a:r>
                      <a:endParaRPr lang="es-E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57200" y="207963"/>
            <a:ext cx="8229600" cy="1143000"/>
          </a:xfrm>
        </p:spPr>
        <p:txBody>
          <a:bodyPr/>
          <a:lstStyle/>
          <a:p>
            <a:r>
              <a:rPr lang="es-ES" sz="3600" dirty="0" smtClean="0"/>
              <a:t>Consulta pública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119168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Conclusiones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9716" y="1158240"/>
            <a:ext cx="8944284" cy="5292256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s-ES" sz="2000" b="1" dirty="0" smtClean="0"/>
              <a:t>Las EIPD son instrumentos </a:t>
            </a:r>
            <a:r>
              <a:rPr lang="es-ES" sz="2000" b="1" dirty="0"/>
              <a:t>que pueden jugar un papel fundamental en la mejora de la </a:t>
            </a:r>
            <a:r>
              <a:rPr lang="es-ES" sz="2000" b="1" dirty="0" smtClean="0"/>
              <a:t>protección de datos</a:t>
            </a:r>
            <a:endParaRPr lang="es-ES" sz="2000" b="1" dirty="0"/>
          </a:p>
          <a:p>
            <a:pPr>
              <a:spcBef>
                <a:spcPts val="600"/>
              </a:spcBef>
            </a:pPr>
            <a:r>
              <a:rPr lang="es-ES" sz="2000" b="1" dirty="0" smtClean="0"/>
              <a:t>Parte </a:t>
            </a:r>
            <a:r>
              <a:rPr lang="es-ES" sz="2000" b="1" dirty="0"/>
              <a:t>esencial de una nueva generación de herramientas y metodologías </a:t>
            </a:r>
            <a:r>
              <a:rPr lang="es-ES" sz="2000" b="1" dirty="0" smtClean="0"/>
              <a:t>(PbD)</a:t>
            </a:r>
          </a:p>
          <a:p>
            <a:pPr lvl="1">
              <a:spcBef>
                <a:spcPts val="600"/>
              </a:spcBef>
            </a:pPr>
            <a:r>
              <a:rPr lang="es-ES" sz="2000" b="1" dirty="0" smtClean="0"/>
              <a:t>Que </a:t>
            </a:r>
            <a:r>
              <a:rPr lang="es-ES" sz="2000" b="1" dirty="0"/>
              <a:t>buscan una aproximación proactiva a los retos de implantar </a:t>
            </a:r>
            <a:r>
              <a:rPr lang="es-ES" sz="2000" b="1" dirty="0" smtClean="0"/>
              <a:t>garantías para la privacidad</a:t>
            </a:r>
          </a:p>
          <a:p>
            <a:pPr>
              <a:spcBef>
                <a:spcPts val="600"/>
              </a:spcBef>
            </a:pPr>
            <a:r>
              <a:rPr lang="es-ES" sz="2000" b="1" dirty="0" smtClean="0"/>
              <a:t>Desarrollada con seriedad es un instrumento ideal para que los responsables puedan mostrar su </a:t>
            </a:r>
            <a:r>
              <a:rPr lang="es-ES" sz="2000" b="1" dirty="0"/>
              <a:t>compromiso </a:t>
            </a:r>
            <a:r>
              <a:rPr lang="es-ES" sz="2000" b="1" dirty="0" smtClean="0"/>
              <a:t>y diligencia con </a:t>
            </a:r>
            <a:r>
              <a:rPr lang="es-ES" sz="2000" b="1" dirty="0"/>
              <a:t>los derechos de los ciudadanos y el cumplimiento de sus </a:t>
            </a:r>
            <a:r>
              <a:rPr lang="es-ES" sz="2000" b="1" dirty="0" smtClean="0"/>
              <a:t>obligaciones</a:t>
            </a:r>
          </a:p>
          <a:p>
            <a:pPr>
              <a:spcBef>
                <a:spcPts val="600"/>
              </a:spcBef>
            </a:pPr>
            <a:r>
              <a:rPr lang="es-ES" sz="2000" b="1" dirty="0" smtClean="0"/>
              <a:t>La AEPD desea que </a:t>
            </a:r>
            <a:r>
              <a:rPr lang="es-ES" sz="2000" b="1" dirty="0"/>
              <a:t>esta Guía </a:t>
            </a:r>
            <a:endParaRPr lang="es-ES" sz="2000" b="1" dirty="0" smtClean="0"/>
          </a:p>
          <a:p>
            <a:pPr lvl="1">
              <a:spcBef>
                <a:spcPts val="600"/>
              </a:spcBef>
            </a:pPr>
            <a:r>
              <a:rPr lang="es-ES" sz="2000" b="1" dirty="0" smtClean="0"/>
              <a:t>Promueva </a:t>
            </a:r>
            <a:r>
              <a:rPr lang="es-ES" sz="2000" b="1" dirty="0"/>
              <a:t>la concienciación de las </a:t>
            </a:r>
            <a:r>
              <a:rPr lang="es-ES" sz="2000" b="1" dirty="0" smtClean="0"/>
              <a:t>organizaciones</a:t>
            </a:r>
          </a:p>
          <a:p>
            <a:pPr lvl="1">
              <a:spcBef>
                <a:spcPts val="600"/>
              </a:spcBef>
            </a:pPr>
            <a:r>
              <a:rPr lang="es-ES" sz="2000" b="1" dirty="0" smtClean="0"/>
              <a:t>Impulse la </a:t>
            </a:r>
            <a:r>
              <a:rPr lang="es-ES" sz="2000" b="1" dirty="0"/>
              <a:t>utilización de esta herramienta </a:t>
            </a:r>
            <a:endParaRPr lang="es-ES" sz="2000" b="1" dirty="0" smtClean="0"/>
          </a:p>
          <a:p>
            <a:pPr>
              <a:spcBef>
                <a:spcPts val="600"/>
              </a:spcBef>
              <a:buFont typeface="Symbol" panose="05050102010706020507" pitchFamily="18" charset="2"/>
              <a:buChar char=""/>
            </a:pPr>
            <a:r>
              <a:rPr lang="es-ES" sz="2000" b="1" dirty="0" smtClean="0"/>
              <a:t>para contribuir a la creación </a:t>
            </a:r>
            <a:r>
              <a:rPr lang="es-ES" sz="2000" b="1" dirty="0"/>
              <a:t>de confianza entre los </a:t>
            </a:r>
            <a:r>
              <a:rPr lang="es-ES" sz="2000" b="1" dirty="0" smtClean="0"/>
              <a:t>ciudadanos en un tratamiento leal, lícito y transparente de sus datos personales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17005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3" name="Rectangle 6"/>
          <p:cNvSpPr>
            <a:spLocks noChangeArrowheads="1"/>
          </p:cNvSpPr>
          <p:nvPr/>
        </p:nvSpPr>
        <p:spPr bwMode="auto">
          <a:xfrm>
            <a:off x="444500" y="5203825"/>
            <a:ext cx="8229600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defTabSz="762000" eaLnBrk="0" hangingPunct="0"/>
            <a:r>
              <a:rPr lang="en-GB" sz="3200" dirty="0">
                <a:latin typeface="Century Gothic" pitchFamily="34" charset="0"/>
              </a:rPr>
              <a:t>www.agpd.es</a:t>
            </a:r>
          </a:p>
        </p:txBody>
      </p:sp>
      <p:pic>
        <p:nvPicPr>
          <p:cNvPr id="612354" name="Picture 8" descr="logoAEPD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4933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884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dirty="0" smtClean="0"/>
              <a:t>Conceptos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160586"/>
            <a:ext cx="9042400" cy="5922386"/>
          </a:xfrm>
        </p:spPr>
        <p:txBody>
          <a:bodyPr>
            <a:noAutofit/>
          </a:bodyPr>
          <a:lstStyle/>
          <a:p>
            <a:pPr>
              <a:spcBef>
                <a:spcPts val="1000"/>
              </a:spcBef>
            </a:pPr>
            <a:r>
              <a:rPr lang="es-ES" sz="2000" b="1" dirty="0" smtClean="0"/>
              <a:t>Va </a:t>
            </a:r>
            <a:r>
              <a:rPr lang="es-ES" sz="2000" b="1" dirty="0"/>
              <a:t>más allá del cumplimiento normativo</a:t>
            </a:r>
          </a:p>
          <a:p>
            <a:pPr lvl="1">
              <a:spcBef>
                <a:spcPts val="600"/>
              </a:spcBef>
            </a:pPr>
            <a:r>
              <a:rPr lang="es-ES" sz="2000" b="1" dirty="0"/>
              <a:t>Expectativas de privacidad </a:t>
            </a:r>
            <a:r>
              <a:rPr lang="es-ES" sz="2000" b="1" dirty="0" smtClean="0"/>
              <a:t>de </a:t>
            </a:r>
            <a:r>
              <a:rPr lang="es-ES" sz="2000" b="1" dirty="0"/>
              <a:t>las personas ante </a:t>
            </a:r>
            <a:r>
              <a:rPr lang="es-ES" sz="2000" b="1" dirty="0" smtClean="0"/>
              <a:t>tratamientos de </a:t>
            </a:r>
            <a:r>
              <a:rPr lang="es-ES" sz="2000" b="1" dirty="0"/>
              <a:t>datos personales que las </a:t>
            </a:r>
            <a:r>
              <a:rPr lang="es-ES" sz="2000" b="1" dirty="0" smtClean="0"/>
              <a:t>afecten</a:t>
            </a:r>
            <a:endParaRPr lang="es-ES" sz="2000" b="1" dirty="0"/>
          </a:p>
          <a:p>
            <a:pPr lvl="1">
              <a:spcBef>
                <a:spcPts val="600"/>
              </a:spcBef>
            </a:pPr>
            <a:r>
              <a:rPr lang="es-ES" sz="2000" b="1" dirty="0"/>
              <a:t>Percepciones generales de la sociedad </a:t>
            </a:r>
            <a:r>
              <a:rPr lang="es-ES" sz="2000" b="1" dirty="0" smtClean="0"/>
              <a:t>o </a:t>
            </a:r>
            <a:r>
              <a:rPr lang="es-ES" sz="2000" b="1" dirty="0"/>
              <a:t>de los colectivos más afectados por el </a:t>
            </a:r>
            <a:r>
              <a:rPr lang="es-ES" sz="2000" b="1" dirty="0" smtClean="0"/>
              <a:t>tratamiento</a:t>
            </a:r>
            <a:endParaRPr lang="es-ES" b="1" dirty="0"/>
          </a:p>
          <a:p>
            <a:pPr>
              <a:spcBef>
                <a:spcPts val="1000"/>
              </a:spcBef>
            </a:pPr>
            <a:r>
              <a:rPr lang="es-ES" sz="2000" b="1" dirty="0"/>
              <a:t>Análisis e identificación de los riesgos que un determinado sistema de información, producto o servicio puede entrañar para </a:t>
            </a:r>
            <a:r>
              <a:rPr lang="es-ES" sz="2000" b="1" dirty="0" smtClean="0"/>
              <a:t>la </a:t>
            </a:r>
            <a:r>
              <a:rPr lang="es-ES" sz="2000" b="1" dirty="0"/>
              <a:t>protección de datos </a:t>
            </a:r>
          </a:p>
          <a:p>
            <a:pPr>
              <a:spcBef>
                <a:spcPts val="1000"/>
              </a:spcBef>
            </a:pPr>
            <a:r>
              <a:rPr lang="es-ES" sz="2000" b="1" dirty="0" smtClean="0"/>
              <a:t>Gestión </a:t>
            </a:r>
            <a:r>
              <a:rPr lang="es-ES" sz="2000" b="1" dirty="0"/>
              <a:t>de dichos riesgos mediante la adopción de las medidas necesarias para </a:t>
            </a:r>
            <a:r>
              <a:rPr lang="es-ES" sz="2000" b="1" dirty="0" smtClean="0"/>
              <a:t>eliminarlos </a:t>
            </a:r>
            <a:r>
              <a:rPr lang="es-ES" sz="2000" b="1" dirty="0"/>
              <a:t>o </a:t>
            </a:r>
            <a:r>
              <a:rPr lang="es-ES" sz="2000" b="1" dirty="0" smtClean="0"/>
              <a:t>mitigarlos</a:t>
            </a:r>
            <a:endParaRPr lang="es-ES" sz="2000" b="1" dirty="0"/>
          </a:p>
          <a:p>
            <a:pPr>
              <a:spcBef>
                <a:spcPts val="1000"/>
              </a:spcBef>
            </a:pPr>
            <a:r>
              <a:rPr lang="es-ES" sz="2000" b="1" dirty="0"/>
              <a:t>Riesgo</a:t>
            </a:r>
          </a:p>
          <a:p>
            <a:pPr lvl="1">
              <a:spcBef>
                <a:spcPts val="600"/>
              </a:spcBef>
            </a:pPr>
            <a:r>
              <a:rPr lang="es-ES" sz="2000" b="1" dirty="0"/>
              <a:t>Probabilidad de que suceda un </a:t>
            </a:r>
            <a:r>
              <a:rPr lang="es-ES" sz="2000" b="1" dirty="0" smtClean="0"/>
              <a:t>hecho que </a:t>
            </a:r>
            <a:r>
              <a:rPr lang="es-ES" sz="2000" b="1" dirty="0"/>
              <a:t>produzca un daño a la privacidad de las personas cuyos datos se </a:t>
            </a:r>
            <a:r>
              <a:rPr lang="es-ES" sz="2000" b="1" dirty="0" smtClean="0"/>
              <a:t>tratan o </a:t>
            </a:r>
            <a:r>
              <a:rPr lang="es-ES" sz="2000" b="1" dirty="0"/>
              <a:t>a la reputación de la organización que realiza esta actividad</a:t>
            </a:r>
          </a:p>
        </p:txBody>
      </p:sp>
    </p:spTree>
    <p:extLst>
      <p:ext uri="{BB962C8B-B14F-4D97-AF65-F5344CB8AC3E}">
        <p14:creationId xmlns:p14="http://schemas.microsoft.com/office/powerpoint/2010/main" val="98309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dirty="0" smtClean="0"/>
              <a:t>Definiciones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500554"/>
            <a:ext cx="9042400" cy="5582418"/>
          </a:xfrm>
        </p:spPr>
        <p:txBody>
          <a:bodyPr>
            <a:normAutofit/>
          </a:bodyPr>
          <a:lstStyle/>
          <a:p>
            <a:r>
              <a:rPr lang="es-ES" sz="2800" b="1" dirty="0" smtClean="0"/>
              <a:t>Proceso consciente </a:t>
            </a:r>
            <a:r>
              <a:rPr lang="es-ES" sz="2800" b="1" dirty="0"/>
              <a:t>y </a:t>
            </a:r>
            <a:r>
              <a:rPr lang="es-ES" sz="2800" b="1" dirty="0" smtClean="0"/>
              <a:t>sistemático </a:t>
            </a:r>
            <a:r>
              <a:rPr lang="es-ES" sz="2800" b="1" dirty="0"/>
              <a:t>p</a:t>
            </a:r>
            <a:r>
              <a:rPr lang="es-ES" sz="2800" b="1" dirty="0" smtClean="0"/>
              <a:t>ara evaluar efectos </a:t>
            </a:r>
            <a:r>
              <a:rPr lang="es-ES" sz="2800" b="1" dirty="0"/>
              <a:t>actuales o </a:t>
            </a:r>
            <a:r>
              <a:rPr lang="es-ES" sz="2800" b="1" dirty="0" smtClean="0"/>
              <a:t>potenciales que un determinado proyecto podría </a:t>
            </a:r>
            <a:r>
              <a:rPr lang="es-ES" sz="2800" b="1" dirty="0"/>
              <a:t>tener en la privacidad </a:t>
            </a:r>
            <a:r>
              <a:rPr lang="es-ES" sz="2800" b="1" dirty="0" smtClean="0"/>
              <a:t>individual y la forma en que estos </a:t>
            </a:r>
            <a:r>
              <a:rPr lang="es-ES" sz="2800" b="1" dirty="0"/>
              <a:t>efectos adversos se pueden </a:t>
            </a:r>
            <a:r>
              <a:rPr lang="es-ES" sz="2800" b="1" dirty="0" smtClean="0"/>
              <a:t>mitigar</a:t>
            </a:r>
          </a:p>
          <a:p>
            <a:r>
              <a:rPr lang="es-ES" sz="2800" b="1" dirty="0" smtClean="0"/>
              <a:t>Un </a:t>
            </a:r>
            <a:r>
              <a:rPr lang="es-ES" sz="2800" b="1" dirty="0"/>
              <a:t>proceso que ayuda a evaluar los riesgos existentes para la privacidad de las personas en la recogida, uso y comunicación de información, ayudando a identificar riesgos para la privacidad, prever problemas y proponer soluciones</a:t>
            </a:r>
          </a:p>
        </p:txBody>
      </p:sp>
    </p:spTree>
    <p:extLst>
      <p:ext uri="{BB962C8B-B14F-4D97-AF65-F5344CB8AC3E}">
        <p14:creationId xmlns:p14="http://schemas.microsoft.com/office/powerpoint/2010/main" val="146010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dirty="0" smtClean="0"/>
              <a:t>Elementos esenciales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194816"/>
            <a:ext cx="9143999" cy="5145024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</a:pPr>
            <a:r>
              <a:rPr lang="es-ES" sz="2200" b="1" dirty="0" smtClean="0"/>
              <a:t>Proceso </a:t>
            </a:r>
            <a:r>
              <a:rPr lang="es-ES" sz="2200" b="1" dirty="0"/>
              <a:t>más amplio que </a:t>
            </a:r>
            <a:r>
              <a:rPr lang="es-ES" sz="2200" b="1" dirty="0" smtClean="0"/>
              <a:t>la comprobación </a:t>
            </a:r>
            <a:r>
              <a:rPr lang="es-ES" sz="2200" b="1" dirty="0"/>
              <a:t>del cumplimiento </a:t>
            </a:r>
            <a:r>
              <a:rPr lang="es-ES" sz="2200" b="1" dirty="0" smtClean="0"/>
              <a:t>normativo</a:t>
            </a:r>
          </a:p>
          <a:p>
            <a:pPr lvl="0">
              <a:spcBef>
                <a:spcPts val="1000"/>
              </a:spcBef>
            </a:pPr>
            <a:r>
              <a:rPr lang="es-ES" sz="2200" b="1" dirty="0" smtClean="0"/>
              <a:t>Debe</a:t>
            </a:r>
          </a:p>
          <a:p>
            <a:pPr lvl="1">
              <a:spcBef>
                <a:spcPts val="1000"/>
              </a:spcBef>
            </a:pPr>
            <a:r>
              <a:rPr lang="es-ES" sz="2200" b="1" dirty="0" smtClean="0"/>
              <a:t>Llevarse </a:t>
            </a:r>
            <a:r>
              <a:rPr lang="es-ES" sz="2200" b="1" dirty="0"/>
              <a:t>a cabo con anterioridad a la implantación de un nuevo producto, servicio o sistema </a:t>
            </a:r>
          </a:p>
          <a:p>
            <a:pPr lvl="1">
              <a:spcBef>
                <a:spcPts val="1000"/>
              </a:spcBef>
            </a:pPr>
            <a:r>
              <a:rPr lang="es-ES" sz="2200" b="1" dirty="0" smtClean="0"/>
              <a:t>Ser </a:t>
            </a:r>
            <a:r>
              <a:rPr lang="es-ES" sz="2200" b="1" dirty="0"/>
              <a:t>sistemático y </a:t>
            </a:r>
            <a:r>
              <a:rPr lang="es-ES" sz="2200" b="1" dirty="0" smtClean="0"/>
              <a:t>reproducible </a:t>
            </a:r>
            <a:r>
              <a:rPr lang="es-ES" sz="2200" b="1" dirty="0"/>
              <a:t>y estar orientado a revisar </a:t>
            </a:r>
            <a:r>
              <a:rPr lang="es-ES" sz="2200" b="1" dirty="0" smtClean="0"/>
              <a:t>procesos y no a </a:t>
            </a:r>
            <a:r>
              <a:rPr lang="es-ES" sz="2200" b="1" dirty="0"/>
              <a:t>producir un </a:t>
            </a:r>
            <a:r>
              <a:rPr lang="es-ES" sz="2200" b="1" dirty="0" smtClean="0"/>
              <a:t>informe final</a:t>
            </a:r>
          </a:p>
          <a:p>
            <a:pPr lvl="1">
              <a:spcBef>
                <a:spcPts val="1000"/>
              </a:spcBef>
            </a:pPr>
            <a:r>
              <a:rPr lang="es-ES" sz="2200" b="1" dirty="0"/>
              <a:t>P</a:t>
            </a:r>
            <a:r>
              <a:rPr lang="es-ES" sz="2200" b="1" dirty="0" smtClean="0"/>
              <a:t>ermitir </a:t>
            </a:r>
            <a:r>
              <a:rPr lang="es-ES" sz="2200" b="1" dirty="0"/>
              <a:t>una identificación clara de los responsables de las distintas tareas</a:t>
            </a:r>
          </a:p>
          <a:p>
            <a:pPr lvl="1">
              <a:spcBef>
                <a:spcPts val="1000"/>
              </a:spcBef>
            </a:pPr>
            <a:r>
              <a:rPr lang="es-ES" sz="2200" b="1" dirty="0"/>
              <a:t>I</a:t>
            </a:r>
            <a:r>
              <a:rPr lang="es-ES" sz="2200" b="1" dirty="0" smtClean="0"/>
              <a:t>dentificar y clasificar la </a:t>
            </a:r>
            <a:r>
              <a:rPr lang="es-ES" sz="2200" b="1" dirty="0"/>
              <a:t>información para determinar los datos personales que se tratan y sus características</a:t>
            </a:r>
          </a:p>
          <a:p>
            <a:pPr lvl="1">
              <a:spcBef>
                <a:spcPts val="1000"/>
              </a:spcBef>
            </a:pPr>
            <a:r>
              <a:rPr lang="es-ES" sz="2200" b="1" dirty="0"/>
              <a:t>I</a:t>
            </a:r>
            <a:r>
              <a:rPr lang="es-ES" sz="2200" b="1" dirty="0" smtClean="0"/>
              <a:t>dentificar quién </a:t>
            </a:r>
            <a:r>
              <a:rPr lang="es-ES" sz="2200" b="1" dirty="0"/>
              <a:t>y cómo tendrá acceso y tratará los datos </a:t>
            </a:r>
            <a:r>
              <a:rPr lang="es-ES" sz="2200" b="1" dirty="0" smtClean="0"/>
              <a:t>personales</a:t>
            </a:r>
            <a:endParaRPr lang="es-ES" sz="2200" b="1" dirty="0"/>
          </a:p>
        </p:txBody>
      </p:sp>
    </p:spTree>
    <p:extLst>
      <p:ext uri="{BB962C8B-B14F-4D97-AF65-F5344CB8AC3E}">
        <p14:creationId xmlns:p14="http://schemas.microsoft.com/office/powerpoint/2010/main" val="95177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dirty="0" smtClean="0"/>
              <a:t>Elementos esenciales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6305" y="1316736"/>
            <a:ext cx="8887968" cy="5108448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</a:pPr>
            <a:r>
              <a:rPr lang="es-ES" sz="2200" b="1" dirty="0" smtClean="0"/>
              <a:t>Participación de todos los afectados por el proyecto (departamentos internos, socios o entidades externas, afectados u otros </a:t>
            </a:r>
            <a:r>
              <a:rPr lang="es-ES" sz="2200" b="1" smtClean="0"/>
              <a:t>agentes </a:t>
            </a:r>
            <a:r>
              <a:rPr lang="es-ES" sz="2200" b="1" smtClean="0"/>
              <a:t>sociales)</a:t>
            </a:r>
            <a:endParaRPr lang="es-ES" sz="2200" b="1" dirty="0" smtClean="0"/>
          </a:p>
          <a:p>
            <a:pPr lvl="0">
              <a:spcBef>
                <a:spcPts val="1000"/>
              </a:spcBef>
            </a:pPr>
            <a:r>
              <a:rPr lang="es-ES" sz="2200" b="1" dirty="0" smtClean="0"/>
              <a:t>Descripción de los controles que se implantarán para asegurar </a:t>
            </a:r>
          </a:p>
          <a:p>
            <a:pPr lvl="1">
              <a:spcBef>
                <a:spcPts val="1000"/>
              </a:spcBef>
            </a:pPr>
            <a:r>
              <a:rPr lang="es-ES" sz="2200" b="1" dirty="0" smtClean="0"/>
              <a:t>Que solo se tratan los datos personales necesarios</a:t>
            </a:r>
          </a:p>
          <a:p>
            <a:pPr lvl="1">
              <a:spcBef>
                <a:spcPts val="1000"/>
              </a:spcBef>
            </a:pPr>
            <a:r>
              <a:rPr lang="es-ES" sz="2200" b="1" dirty="0" smtClean="0"/>
              <a:t>Para las finalidades legítimas previstas y definidas</a:t>
            </a:r>
          </a:p>
          <a:p>
            <a:pPr lvl="0">
              <a:spcBef>
                <a:spcPts val="1000"/>
              </a:spcBef>
            </a:pPr>
            <a:r>
              <a:rPr lang="es-ES" sz="2200" b="1" dirty="0" smtClean="0"/>
              <a:t>El resultado final debe ser un documento con un contenido mínimo y una estructura definidos previamente</a:t>
            </a:r>
          </a:p>
          <a:p>
            <a:pPr lvl="1">
              <a:spcBef>
                <a:spcPts val="1000"/>
              </a:spcBef>
            </a:pPr>
            <a:r>
              <a:rPr lang="es-ES" sz="2200" b="1" dirty="0" smtClean="0"/>
              <a:t>Debe </a:t>
            </a:r>
            <a:r>
              <a:rPr lang="es-ES" sz="2200" b="1" dirty="0"/>
              <a:t>tener un cierto grado de publicidad </a:t>
            </a:r>
            <a:r>
              <a:rPr lang="es-ES" sz="2200" b="1" dirty="0" smtClean="0"/>
              <a:t>a cargo de la </a:t>
            </a:r>
            <a:r>
              <a:rPr lang="es-ES" sz="2200" b="1" dirty="0"/>
              <a:t>organización que ha realizado la evaluación</a:t>
            </a:r>
          </a:p>
          <a:p>
            <a:pPr lvl="1">
              <a:spcBef>
                <a:spcPts val="1000"/>
              </a:spcBef>
            </a:pPr>
            <a:r>
              <a:rPr lang="es-ES" sz="2200" b="1" dirty="0" smtClean="0"/>
              <a:t>No contiene información confidencial o sensible</a:t>
            </a:r>
          </a:p>
          <a:p>
            <a:pPr>
              <a:spcBef>
                <a:spcPts val="1000"/>
              </a:spcBef>
            </a:pPr>
            <a:endParaRPr lang="es-ES" sz="2200" b="1" dirty="0"/>
          </a:p>
        </p:txBody>
      </p:sp>
    </p:spTree>
    <p:extLst>
      <p:ext uri="{BB962C8B-B14F-4D97-AF65-F5344CB8AC3E}">
        <p14:creationId xmlns:p14="http://schemas.microsoft.com/office/powerpoint/2010/main" val="256467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dirty="0" smtClean="0"/>
              <a:t>Fases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1920" y="1051995"/>
            <a:ext cx="8851391" cy="5464629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s-ES" sz="2400" b="1" dirty="0" smtClean="0"/>
              <a:t>Análisis necesidad evaluación</a:t>
            </a:r>
          </a:p>
          <a:p>
            <a:pPr lvl="1">
              <a:spcBef>
                <a:spcPts val="600"/>
              </a:spcBef>
            </a:pPr>
            <a:r>
              <a:rPr lang="es-ES" sz="2400" b="1" dirty="0" smtClean="0"/>
              <a:t>Reflexión </a:t>
            </a:r>
            <a:r>
              <a:rPr lang="es-ES" sz="2400" b="1" dirty="0"/>
              <a:t>previa sobre las situaciones que aconsejarían </a:t>
            </a:r>
            <a:r>
              <a:rPr lang="es-ES" sz="2400" b="1" dirty="0" smtClean="0"/>
              <a:t>realizar EIPD</a:t>
            </a:r>
          </a:p>
          <a:p>
            <a:pPr lvl="1">
              <a:spcBef>
                <a:spcPts val="600"/>
              </a:spcBef>
            </a:pPr>
            <a:r>
              <a:rPr lang="es-ES" sz="2400" b="1" dirty="0" smtClean="0"/>
              <a:t>Pequeños </a:t>
            </a:r>
            <a:r>
              <a:rPr lang="es-ES" sz="2400" b="1" dirty="0"/>
              <a:t>cambios o </a:t>
            </a:r>
            <a:r>
              <a:rPr lang="es-ES" sz="2400" b="1" dirty="0" smtClean="0"/>
              <a:t>proyectos </a:t>
            </a:r>
            <a:r>
              <a:rPr lang="es-ES" sz="2400" b="1" dirty="0"/>
              <a:t>pueden no </a:t>
            </a:r>
            <a:r>
              <a:rPr lang="es-ES" sz="2400" b="1" dirty="0" smtClean="0"/>
              <a:t>justificarla, </a:t>
            </a:r>
            <a:r>
              <a:rPr lang="es-ES" sz="2400" b="1" dirty="0"/>
              <a:t>por su sencillez y escasos </a:t>
            </a:r>
            <a:r>
              <a:rPr lang="es-ES" sz="2400" b="1" dirty="0" smtClean="0"/>
              <a:t>riesgos</a:t>
            </a:r>
            <a:endParaRPr lang="es-ES" sz="2400" b="1" dirty="0"/>
          </a:p>
          <a:p>
            <a:pPr lvl="1">
              <a:spcBef>
                <a:spcPts val="600"/>
              </a:spcBef>
            </a:pPr>
            <a:r>
              <a:rPr lang="es-ES" sz="2400" b="1" dirty="0" smtClean="0"/>
              <a:t>No </a:t>
            </a:r>
            <a:r>
              <a:rPr lang="es-ES" sz="2400" b="1" dirty="0"/>
              <a:t>todas las EIPD tienen </a:t>
            </a:r>
            <a:r>
              <a:rPr lang="es-ES" sz="2400" b="1" dirty="0" smtClean="0"/>
              <a:t>la </a:t>
            </a:r>
            <a:r>
              <a:rPr lang="es-ES" sz="2400" b="1" dirty="0"/>
              <a:t>misma intensidad ni </a:t>
            </a:r>
            <a:r>
              <a:rPr lang="es-ES" sz="2400" b="1" dirty="0" smtClean="0"/>
              <a:t>el </a:t>
            </a:r>
            <a:r>
              <a:rPr lang="es-ES" sz="2400" b="1" dirty="0"/>
              <a:t>mismo grado de </a:t>
            </a:r>
            <a:r>
              <a:rPr lang="es-ES" sz="2400" b="1" dirty="0" smtClean="0"/>
              <a:t>profundidad</a:t>
            </a:r>
          </a:p>
          <a:p>
            <a:pPr lvl="1">
              <a:spcBef>
                <a:spcPts val="600"/>
              </a:spcBef>
            </a:pPr>
            <a:r>
              <a:rPr lang="es-ES" sz="2400" b="1" dirty="0" smtClean="0"/>
              <a:t>El </a:t>
            </a:r>
            <a:r>
              <a:rPr lang="es-ES" sz="2400" b="1" dirty="0"/>
              <a:t>tipo y tamaño de la organización juegan un papel </a:t>
            </a:r>
            <a:r>
              <a:rPr lang="es-ES" sz="2400" b="1" dirty="0" smtClean="0"/>
              <a:t>importante en la decisión</a:t>
            </a:r>
            <a:endParaRPr lang="es-ES" sz="2400" b="1" dirty="0"/>
          </a:p>
          <a:p>
            <a:pPr marL="1255713" lvl="2" indent="-341313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2400" b="1" dirty="0" smtClean="0"/>
              <a:t>Pequeñas </a:t>
            </a:r>
            <a:r>
              <a:rPr lang="es-ES" sz="2400" b="1" dirty="0"/>
              <a:t>o medianas </a:t>
            </a:r>
            <a:r>
              <a:rPr lang="es-ES" sz="2400" b="1" dirty="0" smtClean="0"/>
              <a:t>organizaciones</a:t>
            </a:r>
          </a:p>
          <a:p>
            <a:pPr marL="1255713" lvl="2" indent="-341313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2400" b="1" dirty="0" smtClean="0"/>
              <a:t>O aquellas cuya actividad principal no sea el tratamiento de datos</a:t>
            </a:r>
          </a:p>
          <a:p>
            <a:pPr marL="857250" lvl="1" indent="-342900">
              <a:spcBef>
                <a:spcPts val="600"/>
              </a:spcBef>
              <a:buFont typeface="Symbol" panose="05050102010706020507" pitchFamily="18" charset="2"/>
              <a:buChar char=""/>
            </a:pPr>
            <a:r>
              <a:rPr lang="es-ES" sz="2400" b="1" dirty="0" smtClean="0"/>
              <a:t>podrían optar por un proceso </a:t>
            </a:r>
            <a:r>
              <a:rPr lang="es-ES" sz="2400" b="1" dirty="0"/>
              <a:t>menos </a:t>
            </a:r>
            <a:r>
              <a:rPr lang="es-ES" sz="2400" b="1" dirty="0" smtClean="0"/>
              <a:t>formal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87886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Fases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0688" y="1194817"/>
            <a:ext cx="8627291" cy="5553456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s-ES" sz="2400" b="1" dirty="0"/>
              <a:t>Equipo trabajo y términos de referencia</a:t>
            </a:r>
          </a:p>
          <a:p>
            <a:pPr lvl="1">
              <a:spcBef>
                <a:spcPts val="600"/>
              </a:spcBef>
            </a:pPr>
            <a:r>
              <a:rPr lang="es-ES" sz="2400" b="1" dirty="0"/>
              <a:t>Grupo de trabajo interdisciplinar que se encargue de obtener la información </a:t>
            </a:r>
          </a:p>
          <a:p>
            <a:pPr lvl="1">
              <a:spcBef>
                <a:spcPts val="600"/>
              </a:spcBef>
            </a:pPr>
            <a:r>
              <a:rPr lang="es-ES" sz="2400" b="1" dirty="0"/>
              <a:t>Asuma la interlocución con los responsables del proyecto y con la dirección de la organización</a:t>
            </a:r>
          </a:p>
          <a:p>
            <a:pPr lvl="1">
              <a:spcBef>
                <a:spcPts val="600"/>
              </a:spcBef>
            </a:pPr>
            <a:r>
              <a:rPr lang="es-ES" sz="2400" b="1" dirty="0"/>
              <a:t>Planifique las tareas, realice las consultas necesarias, evalúe los resultados y elabore el informe </a:t>
            </a:r>
            <a:r>
              <a:rPr lang="es-ES" sz="2400" b="1" dirty="0" smtClean="0"/>
              <a:t>final</a:t>
            </a:r>
          </a:p>
          <a:p>
            <a:pPr lvl="1">
              <a:spcBef>
                <a:spcPts val="600"/>
              </a:spcBef>
            </a:pPr>
            <a:r>
              <a:rPr lang="es-ES" sz="2400" b="1" dirty="0" smtClean="0"/>
              <a:t>Requiere el apoyo y el compromiso de la dirección</a:t>
            </a:r>
          </a:p>
          <a:p>
            <a:pPr lvl="1">
              <a:spcBef>
                <a:spcPts val="600"/>
              </a:spcBef>
            </a:pPr>
            <a:r>
              <a:rPr lang="es-ES" sz="2400" b="1" dirty="0" smtClean="0"/>
              <a:t>Representantes áreas de negocio afectadas, TIC y Delegado de Protección de Datos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99562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Fases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8213" y="1076379"/>
            <a:ext cx="8476342" cy="5464629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s-ES" sz="2400" b="1" dirty="0" smtClean="0"/>
              <a:t>Descripción proyecto y flujos de información</a:t>
            </a:r>
          </a:p>
          <a:p>
            <a:pPr lvl="1">
              <a:spcBef>
                <a:spcPts val="600"/>
              </a:spcBef>
            </a:pPr>
            <a:r>
              <a:rPr lang="es-ES_tradnl" sz="2400" b="1" dirty="0" smtClean="0"/>
              <a:t>Paso crucial </a:t>
            </a:r>
            <a:r>
              <a:rPr lang="es-ES_tradnl" sz="2400" b="1" dirty="0"/>
              <a:t>para realizar una </a:t>
            </a:r>
            <a:r>
              <a:rPr lang="es-ES_tradnl" sz="2400" b="1" dirty="0" smtClean="0"/>
              <a:t>correcta identificación </a:t>
            </a:r>
            <a:r>
              <a:rPr lang="es-ES_tradnl" sz="2400" b="1" dirty="0"/>
              <a:t>de los </a:t>
            </a:r>
            <a:r>
              <a:rPr lang="es-ES_tradnl" sz="2400" b="1" dirty="0" smtClean="0"/>
              <a:t>riesgos</a:t>
            </a:r>
          </a:p>
          <a:p>
            <a:pPr lvl="1">
              <a:spcBef>
                <a:spcPts val="600"/>
              </a:spcBef>
            </a:pPr>
            <a:r>
              <a:rPr lang="es-ES_tradnl" sz="2400" b="1" dirty="0" smtClean="0"/>
              <a:t>Objetivos</a:t>
            </a:r>
          </a:p>
          <a:p>
            <a:pPr lvl="1">
              <a:spcBef>
                <a:spcPts val="600"/>
              </a:spcBef>
            </a:pPr>
            <a:r>
              <a:rPr lang="es-ES_tradnl" sz="2400" b="1" dirty="0" smtClean="0"/>
              <a:t>Actores implicados</a:t>
            </a:r>
          </a:p>
          <a:p>
            <a:pPr lvl="1">
              <a:spcBef>
                <a:spcPts val="600"/>
              </a:spcBef>
            </a:pPr>
            <a:r>
              <a:rPr lang="es-ES_tradnl" sz="2400" b="1" dirty="0" smtClean="0"/>
              <a:t>Categorías </a:t>
            </a:r>
            <a:r>
              <a:rPr lang="es-ES_tradnl" sz="2400" b="1" dirty="0"/>
              <a:t>de datos que se </a:t>
            </a:r>
            <a:r>
              <a:rPr lang="es-ES_tradnl" sz="2400" b="1" dirty="0" smtClean="0"/>
              <a:t>tratarán</a:t>
            </a:r>
          </a:p>
          <a:p>
            <a:pPr lvl="1">
              <a:spcBef>
                <a:spcPts val="600"/>
              </a:spcBef>
            </a:pPr>
            <a:r>
              <a:rPr lang="es-ES_tradnl" sz="2400" b="1" dirty="0" smtClean="0"/>
              <a:t>Tecnologías utilizadas</a:t>
            </a:r>
          </a:p>
          <a:p>
            <a:pPr lvl="1">
              <a:spcBef>
                <a:spcPts val="600"/>
              </a:spcBef>
            </a:pPr>
            <a:r>
              <a:rPr lang="es-ES_tradnl" sz="2400" b="1" dirty="0" smtClean="0"/>
              <a:t>Flujos internos y </a:t>
            </a:r>
            <a:r>
              <a:rPr lang="es-ES_tradnl" sz="2400" b="1" dirty="0"/>
              <a:t>c</a:t>
            </a:r>
            <a:r>
              <a:rPr lang="es-ES_tradnl" sz="2400" b="1" dirty="0" smtClean="0"/>
              <a:t>omunicaciones </a:t>
            </a:r>
            <a:r>
              <a:rPr lang="es-ES_tradnl" sz="2400" b="1" dirty="0"/>
              <a:t>a </a:t>
            </a:r>
            <a:r>
              <a:rPr lang="es-ES_tradnl" sz="2400" b="1" dirty="0" smtClean="0"/>
              <a:t>terceros</a:t>
            </a:r>
          </a:p>
          <a:p>
            <a:pPr lvl="1">
              <a:spcBef>
                <a:spcPts val="600"/>
              </a:spcBef>
            </a:pPr>
            <a:r>
              <a:rPr lang="es-ES_tradnl" sz="2400" b="1" dirty="0" smtClean="0"/>
              <a:t>Necesidad </a:t>
            </a:r>
            <a:r>
              <a:rPr lang="es-ES_tradnl" sz="2400" b="1" dirty="0"/>
              <a:t>de utilizar </a:t>
            </a:r>
            <a:r>
              <a:rPr lang="es-ES_tradnl" sz="2400" b="1" dirty="0" smtClean="0"/>
              <a:t>o no todos </a:t>
            </a:r>
            <a:r>
              <a:rPr lang="es-ES_tradnl" sz="2400" b="1" dirty="0"/>
              <a:t>los datos </a:t>
            </a:r>
            <a:r>
              <a:rPr lang="es-ES_tradnl" sz="2400" b="1" dirty="0" smtClean="0"/>
              <a:t>previstos</a:t>
            </a:r>
          </a:p>
          <a:p>
            <a:pPr lvl="1">
              <a:spcBef>
                <a:spcPts val="600"/>
              </a:spcBef>
            </a:pPr>
            <a:r>
              <a:rPr lang="es-ES_tradnl" sz="2400" b="1" dirty="0" smtClean="0"/>
              <a:t>Necesidad de los </a:t>
            </a:r>
            <a:r>
              <a:rPr lang="es-ES_tradnl" sz="2400" b="1" dirty="0"/>
              <a:t>participantes de acceder y utilizar datos personales o categorías de datos personales </a:t>
            </a:r>
            <a:r>
              <a:rPr lang="es-ES_tradnl" sz="2400" b="1" dirty="0" smtClean="0"/>
              <a:t>específicas</a:t>
            </a:r>
          </a:p>
        </p:txBody>
      </p:sp>
    </p:spTree>
    <p:extLst>
      <p:ext uri="{BB962C8B-B14F-4D97-AF65-F5344CB8AC3E}">
        <p14:creationId xmlns:p14="http://schemas.microsoft.com/office/powerpoint/2010/main" val="67382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LAF C.2">
  <a:themeElements>
    <a:clrScheme name="OLAF C.2 7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OLAF C.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1924050" marR="0" indent="-381000" algn="r" defTabSz="762000" rtl="0" eaLnBrk="0" fontAlgn="base" latinLnBrk="0" hangingPunct="0">
          <a:lnSpc>
            <a:spcPct val="80000"/>
          </a:lnSpc>
          <a:spcBef>
            <a:spcPct val="20000"/>
          </a:spcBef>
          <a:spcAft>
            <a:spcPct val="0"/>
          </a:spcAft>
          <a:buClr>
            <a:srgbClr val="FF9900"/>
          </a:buClr>
          <a:buSzPct val="100000"/>
          <a:buFont typeface="Wingdings" pitchFamily="2" charset="2"/>
          <a:buNone/>
          <a:tabLst/>
          <a:defRPr kumimoji="0" lang="nl-NL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1924050" marR="0" indent="-381000" algn="r" defTabSz="762000" rtl="0" eaLnBrk="0" fontAlgn="base" latinLnBrk="0" hangingPunct="0">
          <a:lnSpc>
            <a:spcPct val="80000"/>
          </a:lnSpc>
          <a:spcBef>
            <a:spcPct val="20000"/>
          </a:spcBef>
          <a:spcAft>
            <a:spcPct val="0"/>
          </a:spcAft>
          <a:buClr>
            <a:srgbClr val="FF9900"/>
          </a:buClr>
          <a:buSzPct val="100000"/>
          <a:buFont typeface="Wingdings" pitchFamily="2" charset="2"/>
          <a:buNone/>
          <a:tabLst/>
          <a:defRPr kumimoji="0" lang="nl-NL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LAF C.2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AF C.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AF C.2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AF C.2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AF C.2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AF C.2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AF C.2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Z:\DirC\C2\ExternalSystems\AFIS\Technical Documentation\Various Presentations\OLAF C.2.pot</Template>
  <TotalTime>9109</TotalTime>
  <Pages>44</Pages>
  <Words>1372</Words>
  <Application>Microsoft Office PowerPoint</Application>
  <PresentationFormat>Presentación en pantalla (4:3)</PresentationFormat>
  <Paragraphs>221</Paragraphs>
  <Slides>23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1_OLAF C.2</vt:lpstr>
      <vt:lpstr>Evaluación de Impacto en la Privacidad</vt:lpstr>
      <vt:lpstr>Presentación de PowerPoint</vt:lpstr>
      <vt:lpstr>Conceptos</vt:lpstr>
      <vt:lpstr>Definiciones</vt:lpstr>
      <vt:lpstr>Elementos esenciales</vt:lpstr>
      <vt:lpstr>Elementos esenciales</vt:lpstr>
      <vt:lpstr>Fases</vt:lpstr>
      <vt:lpstr>Fases</vt:lpstr>
      <vt:lpstr>Fases</vt:lpstr>
      <vt:lpstr>Fases</vt:lpstr>
      <vt:lpstr>Fases</vt:lpstr>
      <vt:lpstr>Fases</vt:lpstr>
      <vt:lpstr>Fases</vt:lpstr>
      <vt:lpstr>Fases</vt:lpstr>
      <vt:lpstr>Consulta pública</vt:lpstr>
      <vt:lpstr>Consulta pública</vt:lpstr>
      <vt:lpstr>Consulta pública</vt:lpstr>
      <vt:lpstr>Consulta pública</vt:lpstr>
      <vt:lpstr>Consulta pública</vt:lpstr>
      <vt:lpstr>Consulta pública</vt:lpstr>
      <vt:lpstr>Consulta pública</vt:lpstr>
      <vt:lpstr>Conclusiones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Anti-Fraud Information System</dc:title>
  <dc:subject>presentation in athens</dc:subject>
  <dc:creator>KD</dc:creator>
  <cp:lastModifiedBy>JESUS RUBI NAVARRETE</cp:lastModifiedBy>
  <cp:revision>249</cp:revision>
  <cp:lastPrinted>2015-10-30T09:20:44Z</cp:lastPrinted>
  <dcterms:created xsi:type="dcterms:W3CDTF">2001-11-08T10:13:24Z</dcterms:created>
  <dcterms:modified xsi:type="dcterms:W3CDTF">2016-11-04T13:46:17Z</dcterms:modified>
</cp:coreProperties>
</file>