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22" r:id="rId4"/>
  </p:sldMasterIdLst>
  <p:notesMasterIdLst>
    <p:notesMasterId r:id="rId16"/>
  </p:notesMasterIdLst>
  <p:handoutMasterIdLst>
    <p:handoutMasterId r:id="rId17"/>
  </p:handoutMasterIdLst>
  <p:sldIdLst>
    <p:sldId id="265" r:id="rId5"/>
    <p:sldId id="273" r:id="rId6"/>
    <p:sldId id="274" r:id="rId7"/>
    <p:sldId id="278" r:id="rId8"/>
    <p:sldId id="277" r:id="rId9"/>
    <p:sldId id="282" r:id="rId10"/>
    <p:sldId id="283" r:id="rId11"/>
    <p:sldId id="281" r:id="rId12"/>
    <p:sldId id="267" r:id="rId13"/>
    <p:sldId id="266" r:id="rId14"/>
    <p:sldId id="271" r:id="rId1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53752-9A8A-4DDF-90BB-9C6DA394AF0D}" type="datetimeFigureOut">
              <a:rPr lang="es-ES" smtClean="0"/>
              <a:t>30/10/2016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8D9C5-C578-4F08-8828-940A7E581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116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CAE22-7714-1C4E-8477-694CCB826495}" type="datetimeFigureOut">
              <a:rPr lang="es-ES" smtClean="0"/>
              <a:t>30/10/2016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A52D7-9102-7540-B306-EE01120BE3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0106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4D9DB-194C-4AE3-AB0C-C17AA804A5CB}" type="slidenum">
              <a:rPr lang="en-GB" altLang="es-ES"/>
              <a:pPr/>
              <a:t>1</a:t>
            </a:fld>
            <a:endParaRPr lang="en-GB" altLang="es-E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68350"/>
            <a:ext cx="4929187" cy="3697288"/>
          </a:xfrm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4" y="4694239"/>
            <a:ext cx="4948237" cy="4467225"/>
          </a:xfrm>
        </p:spPr>
        <p:txBody>
          <a:bodyPr/>
          <a:lstStyle/>
          <a:p>
            <a:endParaRPr lang="es-E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A52D7-9102-7540-B306-EE01120BE3BD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725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_tradnl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  <p:sp>
        <p:nvSpPr>
          <p:cNvPr id="10" name="Rectá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á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5322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7446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89359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77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446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7595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78217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216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4636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22004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04348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30900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309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41058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0695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09923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277200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77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9720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137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27129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526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á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521060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777471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32091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30900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309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14251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54188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8966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277314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77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435100"/>
            <a:ext cx="3810000" cy="4770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2950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80067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868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06142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41990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018435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24544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30900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309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24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  <p:sp>
        <p:nvSpPr>
          <p:cNvPr id="12" name="Rectá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á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_tradnl" smtClean="0"/>
              <a:t>Arrastre la imagen al marcador de posición o haga clic en el icono para agregar</a:t>
            </a:r>
            <a:endParaRPr kumimoji="0"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10/30/2016</a:t>
            </a:fld>
            <a:endParaRPr lang="en-US" dirty="0"/>
          </a:p>
        </p:txBody>
      </p:sp>
      <p:sp>
        <p:nvSpPr>
          <p:cNvPr id="11" name="Rectá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á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á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_tradnl" smtClean="0"/>
              <a:t>Segundo nivel</a:t>
            </a:r>
          </a:p>
          <a:p>
            <a:pPr lvl="2" eaLnBrk="1" latinLnBrk="0" hangingPunct="1"/>
            <a:r>
              <a:rPr kumimoji="0" lang="es-ES_tradnl" smtClean="0"/>
              <a:t>Tercer nivel</a:t>
            </a:r>
          </a:p>
          <a:p>
            <a:pPr lvl="3" eaLnBrk="1" latinLnBrk="0" hangingPunct="1"/>
            <a:r>
              <a:rPr kumimoji="0" lang="es-ES_tradnl" smtClean="0"/>
              <a:t>Cuarto nivel</a:t>
            </a:r>
          </a:p>
          <a:p>
            <a:pPr lvl="4" eaLnBrk="1" latinLnBrk="0" hangingPunct="1"/>
            <a:r>
              <a:rPr kumimoji="0"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10/30/2016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‹Nº›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35100"/>
            <a:ext cx="7772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 smtClean="0"/>
              <a:t>Cliquez pour modifier les styles de texte du masque</a:t>
            </a:r>
          </a:p>
          <a:p>
            <a:pPr lvl="1"/>
            <a:r>
              <a:rPr lang="en-GB" altLang="es-ES" smtClean="0"/>
              <a:t>Second niveau						</a:t>
            </a:r>
          </a:p>
          <a:p>
            <a:pPr lvl="2"/>
            <a:r>
              <a:rPr lang="en-GB" altLang="es-ES" smtClean="0"/>
              <a:t>Troisième niveau</a:t>
            </a:r>
          </a:p>
          <a:p>
            <a:pPr lvl="3"/>
            <a:r>
              <a:rPr lang="en-GB" altLang="es-ES" smtClean="0"/>
              <a:t>Quatrième niveau</a:t>
            </a:r>
          </a:p>
          <a:p>
            <a:pPr lvl="4"/>
            <a:r>
              <a:rPr lang="en-GB" altLang="es-ES" smtClean="0"/>
              <a:t>Cinquième niveau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381000" y="6445250"/>
            <a:ext cx="8382000" cy="0"/>
          </a:xfrm>
          <a:prstGeom prst="line">
            <a:avLst/>
          </a:prstGeom>
          <a:noFill/>
          <a:ln w="57150" cmpd="thickThin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buNone/>
            </a:pPr>
            <a:endParaRPr lang="es-ES" sz="3600" b="1" smtClean="0">
              <a:solidFill>
                <a:srgbClr val="000000"/>
              </a:solidFill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233363" y="1119188"/>
            <a:ext cx="8529637" cy="1587"/>
          </a:xfrm>
          <a:prstGeom prst="line">
            <a:avLst/>
          </a:prstGeom>
          <a:noFill/>
          <a:ln w="57150" cmpd="thinThick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buNone/>
            </a:pPr>
            <a:endParaRPr lang="es-ES" sz="3600" b="1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auto">
          <a:xfrm>
            <a:off x="8107363" y="6413500"/>
            <a:ext cx="5254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1pPr>
            <a:lvl2pPr marL="571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714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4pPr>
            <a:lvl5pPr marL="2286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AFB6D5E6-F0FF-4A8B-948E-88B48F4D809F}" type="slidenum">
              <a:rPr lang="en-GB" altLang="es-ES" sz="1000" smtClean="0">
                <a:solidFill>
                  <a:srgbClr val="000000"/>
                </a:solidFill>
                <a:latin typeface="Georgia" pitchFamily="18" charset="0"/>
              </a:rPr>
              <a:pPr eaLnBrk="0" fontAlgn="base" hangingPunct="0">
                <a:spcAft>
                  <a:spcPct val="0"/>
                </a:spcAft>
              </a:pPr>
              <a:t>‹Nº›</a:t>
            </a:fld>
            <a:endParaRPr lang="en-GB" altLang="es-ES" sz="1000" smtClean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55600" y="6465888"/>
            <a:ext cx="288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1pPr>
            <a:lvl2pPr marL="571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714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4pPr>
            <a:lvl5pPr marL="2286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GB" altLang="es-ES" sz="1200" b="1" smtClean="0">
                <a:solidFill>
                  <a:srgbClr val="081D58"/>
                </a:solidFill>
              </a:rPr>
              <a:t>Agencia Española de Protección de Datos</a:t>
            </a:r>
          </a:p>
        </p:txBody>
      </p:sp>
      <p:sp>
        <p:nvSpPr>
          <p:cNvPr id="1081" name="Text Box 57"/>
          <p:cNvSpPr txBox="1">
            <a:spLocks noChangeArrowheads="1"/>
          </p:cNvSpPr>
          <p:nvPr userDrawn="1"/>
        </p:nvSpPr>
        <p:spPr bwMode="auto">
          <a:xfrm>
            <a:off x="1860550" y="244475"/>
            <a:ext cx="674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s-ES" altLang="es-ES" sz="2400" b="1" smtClean="0">
              <a:solidFill>
                <a:srgbClr val="000000"/>
              </a:solidFill>
            </a:endParaRPr>
          </a:p>
        </p:txBody>
      </p:sp>
      <p:pic>
        <p:nvPicPr>
          <p:cNvPr id="1085" name="Picture 61" descr="Fondo Color alber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195263"/>
            <a:ext cx="7059612" cy="72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6" name="Text Box 62"/>
          <p:cNvSpPr txBox="1">
            <a:spLocks noChangeArrowheads="1"/>
          </p:cNvSpPr>
          <p:nvPr userDrawn="1"/>
        </p:nvSpPr>
        <p:spPr bwMode="auto">
          <a:xfrm>
            <a:off x="2024063" y="293688"/>
            <a:ext cx="6515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s-ES" altLang="es-ES" sz="2400" b="1" smtClean="0">
              <a:solidFill>
                <a:srgbClr val="000000"/>
              </a:solidFill>
            </a:endParaRPr>
          </a:p>
        </p:txBody>
      </p:sp>
      <p:pic>
        <p:nvPicPr>
          <p:cNvPr id="1091" name="Picture 67" descr="logoAEPD1(sin raya)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188913"/>
            <a:ext cx="1450975" cy="72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20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+mn-lt"/>
        </a:defRPr>
      </a:lvl2pPr>
      <a:lvl3pPr marL="1085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+mn-lt"/>
        </a:defRPr>
      </a:lvl4pPr>
      <a:lvl5pPr marL="17716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228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6860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1432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6004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35100"/>
            <a:ext cx="7772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 smtClean="0"/>
              <a:t>Cliquez pour modifier les styles de texte du masque</a:t>
            </a:r>
          </a:p>
          <a:p>
            <a:pPr lvl="1"/>
            <a:r>
              <a:rPr lang="en-GB" altLang="es-ES" smtClean="0"/>
              <a:t>Second niveau						</a:t>
            </a:r>
          </a:p>
          <a:p>
            <a:pPr lvl="2"/>
            <a:r>
              <a:rPr lang="en-GB" altLang="es-ES" smtClean="0"/>
              <a:t>Troisième niveau</a:t>
            </a:r>
          </a:p>
          <a:p>
            <a:pPr lvl="3"/>
            <a:r>
              <a:rPr lang="en-GB" altLang="es-ES" smtClean="0"/>
              <a:t>Quatrième niveau</a:t>
            </a:r>
          </a:p>
          <a:p>
            <a:pPr lvl="4"/>
            <a:r>
              <a:rPr lang="en-GB" altLang="es-ES" smtClean="0"/>
              <a:t>Cinquième niveau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381000" y="6445250"/>
            <a:ext cx="8382000" cy="0"/>
          </a:xfrm>
          <a:prstGeom prst="line">
            <a:avLst/>
          </a:prstGeom>
          <a:noFill/>
          <a:ln w="57150" cmpd="thickThin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buNone/>
            </a:pPr>
            <a:endParaRPr lang="es-ES" sz="3600" b="1" smtClean="0">
              <a:solidFill>
                <a:srgbClr val="000000"/>
              </a:solidFill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233363" y="1119188"/>
            <a:ext cx="8529637" cy="1587"/>
          </a:xfrm>
          <a:prstGeom prst="line">
            <a:avLst/>
          </a:prstGeom>
          <a:noFill/>
          <a:ln w="57150" cmpd="thinThick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buNone/>
            </a:pPr>
            <a:endParaRPr lang="es-ES" sz="3600" b="1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auto">
          <a:xfrm>
            <a:off x="8107363" y="6413500"/>
            <a:ext cx="5254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1pPr>
            <a:lvl2pPr marL="571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714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4pPr>
            <a:lvl5pPr marL="2286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AFB6D5E6-F0FF-4A8B-948E-88B48F4D809F}" type="slidenum">
              <a:rPr lang="en-GB" altLang="es-ES" sz="1000" smtClean="0">
                <a:solidFill>
                  <a:srgbClr val="000000"/>
                </a:solidFill>
                <a:latin typeface="Georgia" pitchFamily="18" charset="0"/>
              </a:rPr>
              <a:pPr eaLnBrk="0" fontAlgn="base" hangingPunct="0">
                <a:spcAft>
                  <a:spcPct val="0"/>
                </a:spcAft>
              </a:pPr>
              <a:t>‹Nº›</a:t>
            </a:fld>
            <a:endParaRPr lang="en-GB" altLang="es-ES" sz="1000" smtClean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55600" y="6465888"/>
            <a:ext cx="288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1pPr>
            <a:lvl2pPr marL="571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714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4pPr>
            <a:lvl5pPr marL="2286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GB" altLang="es-ES" sz="1200" b="1" smtClean="0">
                <a:solidFill>
                  <a:srgbClr val="081D58"/>
                </a:solidFill>
              </a:rPr>
              <a:t>Agencia Española de Protección de Datos</a:t>
            </a:r>
          </a:p>
        </p:txBody>
      </p:sp>
      <p:sp>
        <p:nvSpPr>
          <p:cNvPr id="1081" name="Text Box 57"/>
          <p:cNvSpPr txBox="1">
            <a:spLocks noChangeArrowheads="1"/>
          </p:cNvSpPr>
          <p:nvPr userDrawn="1"/>
        </p:nvSpPr>
        <p:spPr bwMode="auto">
          <a:xfrm>
            <a:off x="1860550" y="244475"/>
            <a:ext cx="674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s-ES" altLang="es-ES" sz="2400" b="1" smtClean="0">
              <a:solidFill>
                <a:srgbClr val="000000"/>
              </a:solidFill>
            </a:endParaRPr>
          </a:p>
        </p:txBody>
      </p:sp>
      <p:pic>
        <p:nvPicPr>
          <p:cNvPr id="1085" name="Picture 61" descr="Fondo Color alber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195263"/>
            <a:ext cx="7059612" cy="72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6" name="Text Box 62"/>
          <p:cNvSpPr txBox="1">
            <a:spLocks noChangeArrowheads="1"/>
          </p:cNvSpPr>
          <p:nvPr userDrawn="1"/>
        </p:nvSpPr>
        <p:spPr bwMode="auto">
          <a:xfrm>
            <a:off x="2024063" y="293688"/>
            <a:ext cx="6515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s-ES" altLang="es-ES" sz="2400" b="1" smtClean="0">
              <a:solidFill>
                <a:srgbClr val="000000"/>
              </a:solidFill>
            </a:endParaRPr>
          </a:p>
        </p:txBody>
      </p:sp>
      <p:pic>
        <p:nvPicPr>
          <p:cNvPr id="1091" name="Picture 67" descr="logoAEPD1(sin raya)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188913"/>
            <a:ext cx="1450975" cy="72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596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+mn-lt"/>
        </a:defRPr>
      </a:lvl2pPr>
      <a:lvl3pPr marL="1085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+mn-lt"/>
        </a:defRPr>
      </a:lvl4pPr>
      <a:lvl5pPr marL="17716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228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6860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1432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6004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35100"/>
            <a:ext cx="777240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 smtClean="0"/>
              <a:t>Cliquez pour modifier les styles de texte du masque</a:t>
            </a:r>
          </a:p>
          <a:p>
            <a:pPr lvl="1"/>
            <a:r>
              <a:rPr lang="en-GB" altLang="es-ES" smtClean="0"/>
              <a:t>Second niveau						</a:t>
            </a:r>
          </a:p>
          <a:p>
            <a:pPr lvl="2"/>
            <a:r>
              <a:rPr lang="en-GB" altLang="es-ES" smtClean="0"/>
              <a:t>Troisième niveau</a:t>
            </a:r>
          </a:p>
          <a:p>
            <a:pPr lvl="3"/>
            <a:r>
              <a:rPr lang="en-GB" altLang="es-ES" smtClean="0"/>
              <a:t>Quatrième niveau</a:t>
            </a:r>
          </a:p>
          <a:p>
            <a:pPr lvl="4"/>
            <a:r>
              <a:rPr lang="en-GB" altLang="es-ES" smtClean="0"/>
              <a:t>Cinquième niveau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381000" y="6445250"/>
            <a:ext cx="8382000" cy="0"/>
          </a:xfrm>
          <a:prstGeom prst="line">
            <a:avLst/>
          </a:prstGeom>
          <a:noFill/>
          <a:ln w="57150" cmpd="thickThin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buNone/>
            </a:pPr>
            <a:endParaRPr lang="es-ES" sz="3600" b="1" smtClean="0">
              <a:solidFill>
                <a:srgbClr val="000000"/>
              </a:solidFill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233363" y="1119188"/>
            <a:ext cx="8529637" cy="1587"/>
          </a:xfrm>
          <a:prstGeom prst="line">
            <a:avLst/>
          </a:prstGeom>
          <a:noFill/>
          <a:ln w="57150" cmpd="thinThick">
            <a:solidFill>
              <a:srgbClr val="FABB2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ingdings" pitchFamily="2" charset="2"/>
              <a:buNone/>
            </a:pPr>
            <a:endParaRPr lang="es-ES" sz="3600" b="1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auto">
          <a:xfrm>
            <a:off x="8107363" y="6413500"/>
            <a:ext cx="5254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1pPr>
            <a:lvl2pPr marL="571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714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4pPr>
            <a:lvl5pPr marL="2286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fld id="{DFBD5998-3B32-4C4E-914B-2C3121E41D6F}" type="slidenum">
              <a:rPr lang="en-GB" altLang="es-ES" sz="1000" smtClean="0">
                <a:solidFill>
                  <a:srgbClr val="000000"/>
                </a:solidFill>
                <a:latin typeface="Georgia" pitchFamily="18" charset="0"/>
              </a:rPr>
              <a:pPr eaLnBrk="0" fontAlgn="base" hangingPunct="0">
                <a:spcAft>
                  <a:spcPct val="0"/>
                </a:spcAft>
              </a:pPr>
              <a:t>‹Nº›</a:t>
            </a:fld>
            <a:endParaRPr lang="en-GB" altLang="es-ES" sz="1000" smtClean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55600" y="6465888"/>
            <a:ext cx="288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1pPr>
            <a:lvl2pPr marL="571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7145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4pPr>
            <a:lvl5pPr marL="2286000" algn="l" defTabSz="762000">
              <a:spcBef>
                <a:spcPct val="0"/>
              </a:spcBef>
              <a:defRPr sz="2400">
                <a:solidFill>
                  <a:schemeClr val="tx1"/>
                </a:solidFill>
                <a:latin typeface="Century Gothic" pitchFamily="34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GB" altLang="es-ES" sz="1200" b="1" smtClean="0">
                <a:solidFill>
                  <a:srgbClr val="081D58"/>
                </a:solidFill>
              </a:rPr>
              <a:t>Agencia Española de Protección de Datos</a:t>
            </a:r>
          </a:p>
        </p:txBody>
      </p:sp>
      <p:sp>
        <p:nvSpPr>
          <p:cNvPr id="1081" name="Text Box 57"/>
          <p:cNvSpPr txBox="1">
            <a:spLocks noChangeArrowheads="1"/>
          </p:cNvSpPr>
          <p:nvPr userDrawn="1"/>
        </p:nvSpPr>
        <p:spPr bwMode="auto">
          <a:xfrm>
            <a:off x="1860550" y="244475"/>
            <a:ext cx="674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s-ES" altLang="es-ES" sz="2400" b="1" smtClean="0">
              <a:solidFill>
                <a:srgbClr val="000000"/>
              </a:solidFill>
            </a:endParaRPr>
          </a:p>
        </p:txBody>
      </p:sp>
      <p:pic>
        <p:nvPicPr>
          <p:cNvPr id="1085" name="Picture 61" descr="Fondo Color alber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195263"/>
            <a:ext cx="7059612" cy="72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6" name="Text Box 62"/>
          <p:cNvSpPr txBox="1">
            <a:spLocks noChangeArrowheads="1"/>
          </p:cNvSpPr>
          <p:nvPr userDrawn="1"/>
        </p:nvSpPr>
        <p:spPr bwMode="auto">
          <a:xfrm>
            <a:off x="2024063" y="293688"/>
            <a:ext cx="6515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s-ES" altLang="es-ES" sz="2400" b="1" smtClean="0">
              <a:solidFill>
                <a:srgbClr val="000000"/>
              </a:solidFill>
            </a:endParaRPr>
          </a:p>
        </p:txBody>
      </p:sp>
      <p:pic>
        <p:nvPicPr>
          <p:cNvPr id="1091" name="Picture 67" descr="logoAEPD1(sin raya)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188913"/>
            <a:ext cx="1450975" cy="72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70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+mn-lt"/>
        </a:defRPr>
      </a:lvl2pPr>
      <a:lvl3pPr marL="1085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chemeClr val="tx1"/>
          </a:solidFill>
          <a:latin typeface="+mn-lt"/>
        </a:defRPr>
      </a:lvl4pPr>
      <a:lvl5pPr marL="17716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2288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6860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1432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6004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512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6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7513" name="Rectangle 9"/>
          <p:cNvSpPr>
            <a:spLocks noChangeArrowheads="1"/>
          </p:cNvSpPr>
          <p:nvPr/>
        </p:nvSpPr>
        <p:spPr bwMode="auto">
          <a:xfrm>
            <a:off x="492125" y="0"/>
            <a:ext cx="2498725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s-ES" altLang="es-ES" sz="1400" b="0"/>
          </a:p>
        </p:txBody>
      </p:sp>
      <p:sp>
        <p:nvSpPr>
          <p:cNvPr id="277514" name="Text Box 10"/>
          <p:cNvSpPr txBox="1">
            <a:spLocks noChangeArrowheads="1"/>
          </p:cNvSpPr>
          <p:nvPr/>
        </p:nvSpPr>
        <p:spPr bwMode="auto">
          <a:xfrm rot="16200000">
            <a:off x="-1811337" y="2058244"/>
            <a:ext cx="6764338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s-ES" sz="3200" b="1" dirty="0" smtClean="0">
                <a:solidFill>
                  <a:srgbClr val="FFC000"/>
                </a:solidFill>
              </a:rPr>
              <a:t>El Reglamento Europeo de Protección de Datos. Principales novedades</a:t>
            </a:r>
            <a:endParaRPr lang="es-ES" altLang="es-ES" sz="3200" dirty="0" smtClean="0">
              <a:solidFill>
                <a:srgbClr val="FFC000"/>
              </a:solidFill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4000" dirty="0" smtClean="0"/>
              <a:t> </a:t>
            </a:r>
            <a:r>
              <a:rPr lang="es-ES" altLang="es-ES" sz="2800" dirty="0" smtClean="0"/>
              <a:t>Seminario RIPD  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2800" dirty="0" smtClean="0"/>
              <a:t> Montevideo  -Nov. 2016</a:t>
            </a:r>
            <a:endParaRPr lang="es-ES" altLang="es-ES" sz="2800" dirty="0"/>
          </a:p>
        </p:txBody>
      </p:sp>
      <p:sp>
        <p:nvSpPr>
          <p:cNvPr id="277518" name="Rectangle 14"/>
          <p:cNvSpPr>
            <a:spLocks noChangeArrowheads="1"/>
          </p:cNvSpPr>
          <p:nvPr/>
        </p:nvSpPr>
        <p:spPr bwMode="auto">
          <a:xfrm>
            <a:off x="4660900" y="5899150"/>
            <a:ext cx="4483100" cy="73818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s-ES"/>
          </a:p>
        </p:txBody>
      </p:sp>
      <p:sp>
        <p:nvSpPr>
          <p:cNvPr id="277515" name="Text Box 11"/>
          <p:cNvSpPr txBox="1">
            <a:spLocks noChangeArrowheads="1"/>
          </p:cNvSpPr>
          <p:nvPr/>
        </p:nvSpPr>
        <p:spPr bwMode="auto">
          <a:xfrm>
            <a:off x="5003800" y="5889625"/>
            <a:ext cx="333456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Mar España Martí </a:t>
            </a:r>
            <a:endParaRPr lang="es-ES" altLang="es-E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s-ES" sz="1400" b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Directora </a:t>
            </a:r>
            <a:endParaRPr lang="en-GB" altLang="es-ES" sz="1400" b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Agencia Española de Protección de Datos</a:t>
            </a:r>
          </a:p>
        </p:txBody>
      </p:sp>
      <p:sp>
        <p:nvSpPr>
          <p:cNvPr id="277516" name="Line 12"/>
          <p:cNvSpPr>
            <a:spLocks noChangeShapeType="1"/>
          </p:cNvSpPr>
          <p:nvPr/>
        </p:nvSpPr>
        <p:spPr bwMode="auto">
          <a:xfrm>
            <a:off x="4978400" y="5975350"/>
            <a:ext cx="0" cy="590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77517" name="Text Box 13"/>
          <p:cNvSpPr txBox="1">
            <a:spLocks noChangeArrowheads="1"/>
          </p:cNvSpPr>
          <p:nvPr/>
        </p:nvSpPr>
        <p:spPr bwMode="auto">
          <a:xfrm>
            <a:off x="4648200" y="5902325"/>
            <a:ext cx="374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400" b="0">
                <a:sym typeface="Wingdings" pitchFamily="2" charset="2"/>
              </a:rPr>
              <a:t></a:t>
            </a:r>
          </a:p>
        </p:txBody>
      </p:sp>
    </p:spTree>
    <p:extLst>
      <p:ext uri="{BB962C8B-B14F-4D97-AF65-F5344CB8AC3E}">
        <p14:creationId xmlns:p14="http://schemas.microsoft.com/office/powerpoint/2010/main" val="199367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63663" y="269875"/>
            <a:ext cx="7429500" cy="723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es-ES_tradnl" altLang="es-ES" sz="4000" dirty="0" smtClean="0"/>
              <a:t>Sanciones</a:t>
            </a:r>
            <a:endParaRPr lang="es-ES_tradnl" altLang="es-ES" sz="4000" dirty="0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1469570"/>
            <a:ext cx="8604250" cy="5610679"/>
          </a:xfrm>
        </p:spPr>
        <p:txBody>
          <a:bodyPr/>
          <a:lstStyle/>
          <a:p>
            <a:pPr>
              <a:buClr>
                <a:srgbClr val="FFA829"/>
              </a:buClr>
            </a:pPr>
            <a:r>
              <a:rPr lang="es-ES_tradnl" altLang="es-ES" sz="2800" dirty="0" smtClean="0"/>
              <a:t>Aspecto positivo </a:t>
            </a:r>
            <a:r>
              <a:rPr lang="es-ES_tradnl" altLang="es-ES" sz="2800" dirty="0">
                <a:sym typeface="Wingdings" pitchFamily="2" charset="2"/>
              </a:rPr>
              <a:t> </a:t>
            </a:r>
          </a:p>
          <a:p>
            <a:pPr marL="1143000" lvl="2">
              <a:buClr>
                <a:srgbClr val="FFA829"/>
              </a:buClr>
              <a:buFontTx/>
              <a:buNone/>
            </a:pPr>
            <a:r>
              <a:rPr lang="es-ES_tradnl" altLang="es-ES" sz="28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Poderes armonizados para las APD</a:t>
            </a:r>
            <a:endParaRPr lang="es-ES_tradnl" altLang="es-ES" sz="2800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sym typeface="Wingdings" pitchFamily="2" charset="2"/>
            </a:endParaRPr>
          </a:p>
          <a:p>
            <a:pPr marL="1143000" lvl="2">
              <a:lnSpc>
                <a:spcPct val="0"/>
              </a:lnSpc>
              <a:buClr>
                <a:srgbClr val="FFA829"/>
              </a:buClr>
              <a:buFontTx/>
              <a:buNone/>
            </a:pPr>
            <a:endParaRPr lang="es-ES_tradnl" altLang="es-ES" sz="2800" dirty="0">
              <a:sym typeface="Wingdings" pitchFamily="2" charset="2"/>
            </a:endParaRPr>
          </a:p>
          <a:p>
            <a:pPr>
              <a:buClr>
                <a:srgbClr val="FFA829"/>
              </a:buClr>
            </a:pPr>
            <a:r>
              <a:rPr lang="es-ES_tradnl" altLang="es-ES" sz="2800" dirty="0" smtClean="0"/>
              <a:t>No </a:t>
            </a:r>
            <a:r>
              <a:rPr lang="es-ES_tradnl" altLang="es-ES" sz="2800" dirty="0" smtClean="0"/>
              <a:t>suficiente claridad en </a:t>
            </a:r>
            <a:r>
              <a:rPr lang="es-ES_tradnl" altLang="es-ES" sz="2800" dirty="0" smtClean="0">
                <a:sym typeface="Wingdings" pitchFamily="2" charset="2"/>
              </a:rPr>
              <a:t> </a:t>
            </a:r>
            <a:endParaRPr lang="es-ES_tradnl" altLang="es-ES" sz="2800" dirty="0">
              <a:sym typeface="Wingdings" pitchFamily="2" charset="2"/>
            </a:endParaRPr>
          </a:p>
          <a:p>
            <a:pPr marL="1143000" lvl="2">
              <a:buClr>
                <a:srgbClr val="CC0000"/>
              </a:buClr>
            </a:pPr>
            <a:r>
              <a:rPr lang="es-ES_tradnl" altLang="es-ES" sz="28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Definición de infracciones </a:t>
            </a:r>
            <a:endParaRPr lang="es-ES_tradnl" altLang="es-ES" sz="2800" dirty="0" smtClean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43000" lvl="2">
              <a:buClr>
                <a:srgbClr val="CC0000"/>
              </a:buClr>
            </a:pPr>
            <a:r>
              <a:rPr lang="es-ES_tradnl" altLang="es-ES" sz="28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Cuantía de las sanciones</a:t>
            </a:r>
            <a:r>
              <a:rPr lang="es-ES_tradnl" altLang="es-ES" sz="28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s-ES_tradnl" altLang="es-ES" sz="2800" dirty="0" smtClean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43000" lvl="2">
              <a:buClr>
                <a:srgbClr val="CC0000"/>
              </a:buClr>
            </a:pPr>
            <a:r>
              <a:rPr lang="es-ES_tradnl" altLang="es-ES" sz="28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Naturaleza de las medidas </a:t>
            </a:r>
            <a:r>
              <a:rPr lang="es-ES_tradnl" altLang="es-ES" sz="2800" dirty="0" smtClean="0"/>
              <a:t>alternativas o acumulativas a las sanciones económicas (</a:t>
            </a:r>
            <a:r>
              <a:rPr lang="es-ES_tradnl" altLang="es-ES" sz="2800" dirty="0" smtClean="0"/>
              <a:t>advertencias, apercibimientos, órdenes</a:t>
            </a:r>
            <a:r>
              <a:rPr lang="es-ES_tradnl" altLang="es-ES" sz="2800" dirty="0" smtClean="0"/>
              <a:t>…)</a:t>
            </a:r>
            <a:endParaRPr lang="es-ES_tradnl" altLang="es-ES" sz="2800" dirty="0"/>
          </a:p>
          <a:p>
            <a:pPr marL="1143000" lvl="2">
              <a:lnSpc>
                <a:spcPct val="10000"/>
              </a:lnSpc>
              <a:buClr>
                <a:srgbClr val="FFA829"/>
              </a:buClr>
              <a:buFontTx/>
              <a:buNone/>
            </a:pPr>
            <a:endParaRPr lang="es-ES_tradnl" altLang="es-ES" sz="2000" dirty="0" smtClean="0">
              <a:solidFill>
                <a:srgbClr val="FF9900"/>
              </a:solidFill>
            </a:endParaRPr>
          </a:p>
          <a:p>
            <a:pPr marL="1143000" lvl="2">
              <a:lnSpc>
                <a:spcPct val="0"/>
              </a:lnSpc>
              <a:buClr>
                <a:srgbClr val="CC0000"/>
              </a:buClr>
              <a:buFontTx/>
              <a:buNone/>
            </a:pPr>
            <a:endParaRPr lang="es-ES_tradnl" altLang="es-ES" dirty="0"/>
          </a:p>
        </p:txBody>
      </p:sp>
    </p:spTree>
    <p:extLst>
      <p:ext uri="{BB962C8B-B14F-4D97-AF65-F5344CB8AC3E}">
        <p14:creationId xmlns:p14="http://schemas.microsoft.com/office/powerpoint/2010/main" val="1438579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746913"/>
            <a:ext cx="7772400" cy="445862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s-ES" altLang="es-ES" dirty="0"/>
          </a:p>
          <a:p>
            <a:pPr>
              <a:lnSpc>
                <a:spcPct val="90000"/>
              </a:lnSpc>
            </a:pPr>
            <a:endParaRPr lang="es-ES" altLang="es-ES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s-ES" altLang="es-ES" sz="5400" dirty="0" smtClean="0"/>
              <a:t>¡Gracias por su atención!</a:t>
            </a:r>
            <a:endParaRPr lang="es-ES" altLang="es-ES" sz="5400" dirty="0"/>
          </a:p>
          <a:p>
            <a:pPr algn="r">
              <a:lnSpc>
                <a:spcPct val="90000"/>
              </a:lnSpc>
              <a:buFontTx/>
              <a:buNone/>
            </a:pPr>
            <a:endParaRPr lang="es-ES" altLang="es-ES" sz="2000" dirty="0"/>
          </a:p>
          <a:p>
            <a:pPr algn="r">
              <a:lnSpc>
                <a:spcPct val="90000"/>
              </a:lnSpc>
              <a:buFontTx/>
              <a:buNone/>
            </a:pPr>
            <a:endParaRPr lang="es-ES" altLang="es-ES" sz="2000" dirty="0"/>
          </a:p>
          <a:p>
            <a:pPr algn="r">
              <a:lnSpc>
                <a:spcPct val="90000"/>
              </a:lnSpc>
              <a:buFontTx/>
              <a:buNone/>
            </a:pPr>
            <a:endParaRPr lang="es-ES" altLang="es-ES" sz="2000" dirty="0" smtClean="0"/>
          </a:p>
          <a:p>
            <a:pPr algn="r">
              <a:lnSpc>
                <a:spcPct val="90000"/>
              </a:lnSpc>
              <a:buFontTx/>
              <a:buNone/>
            </a:pPr>
            <a:endParaRPr lang="es-ES" altLang="es-ES" sz="2000" dirty="0"/>
          </a:p>
          <a:p>
            <a:pPr algn="r">
              <a:lnSpc>
                <a:spcPct val="90000"/>
              </a:lnSpc>
              <a:buFontTx/>
              <a:buNone/>
            </a:pPr>
            <a:endParaRPr lang="es-ES" altLang="es-ES" sz="2000" dirty="0" smtClean="0"/>
          </a:p>
          <a:p>
            <a:pPr algn="r">
              <a:lnSpc>
                <a:spcPct val="90000"/>
              </a:lnSpc>
              <a:buFontTx/>
              <a:buNone/>
            </a:pPr>
            <a:r>
              <a:rPr lang="es-ES" altLang="es-ES" sz="2000" dirty="0" smtClean="0"/>
              <a:t>www.agpd.es</a:t>
            </a:r>
            <a:endParaRPr lang="es-ES" altLang="es-ES" sz="2000" dirty="0"/>
          </a:p>
        </p:txBody>
      </p:sp>
    </p:spTree>
    <p:extLst>
      <p:ext uri="{BB962C8B-B14F-4D97-AF65-F5344CB8AC3E}">
        <p14:creationId xmlns:p14="http://schemas.microsoft.com/office/powerpoint/2010/main" val="423279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20875" y="274638"/>
            <a:ext cx="6872288" cy="66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es-ES" altLang="es-ES" sz="36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22830" y="1419367"/>
            <a:ext cx="8871045" cy="4944921"/>
          </a:xfrm>
        </p:spPr>
        <p:txBody>
          <a:bodyPr/>
          <a:lstStyle/>
          <a:p>
            <a:pPr marL="0" indent="0">
              <a:lnSpc>
                <a:spcPts val="3000"/>
              </a:lnSpc>
              <a:buClr>
                <a:srgbClr val="FFA829"/>
              </a:buClr>
              <a:buFont typeface="Arial" pitchFamily="34" charset="0"/>
              <a:buNone/>
              <a:defRPr/>
            </a:pPr>
            <a:r>
              <a:rPr lang="es-ES" sz="3600" dirty="0" smtClean="0"/>
              <a:t>Modelo de protección basado en </a:t>
            </a:r>
            <a:r>
              <a:rPr lang="es-ES" sz="3600" dirty="0" smtClean="0">
                <a:sym typeface="Wingdings" panose="05000000000000000000" pitchFamily="2" charset="2"/>
              </a:rPr>
              <a:t> </a:t>
            </a:r>
          </a:p>
          <a:p>
            <a:pPr marL="0" indent="0">
              <a:lnSpc>
                <a:spcPts val="500"/>
              </a:lnSpc>
              <a:buClr>
                <a:srgbClr val="FFA829"/>
              </a:buClr>
              <a:buFont typeface="Arial" pitchFamily="34" charset="0"/>
              <a:buNone/>
              <a:defRPr/>
            </a:pPr>
            <a:endParaRPr lang="es-ES" sz="3600" dirty="0" smtClean="0"/>
          </a:p>
          <a:p>
            <a:pPr lvl="1">
              <a:lnSpc>
                <a:spcPct val="800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3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Plena armonización </a:t>
            </a:r>
          </a:p>
          <a:p>
            <a:pPr lvl="1">
              <a:lnSpc>
                <a:spcPts val="5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endParaRPr lang="es-ES" sz="3600" dirty="0" smtClean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800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3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Mayor control para los interesados</a:t>
            </a:r>
          </a:p>
          <a:p>
            <a:pPr lvl="1">
              <a:lnSpc>
                <a:spcPts val="5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endParaRPr lang="es-ES" sz="3600" dirty="0" smtClean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800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3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 proactiva de responsables </a:t>
            </a:r>
          </a:p>
          <a:p>
            <a:pPr lvl="1">
              <a:lnSpc>
                <a:spcPts val="5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endParaRPr lang="es-ES" sz="3600" dirty="0" smtClean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800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3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Flexibilidad </a:t>
            </a:r>
          </a:p>
          <a:p>
            <a:pPr lvl="1">
              <a:lnSpc>
                <a:spcPts val="5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endParaRPr lang="es-ES" sz="3600" dirty="0" smtClean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800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3600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s-ES" sz="3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Cooperación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37790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20875" y="195944"/>
            <a:ext cx="6872288" cy="748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es-ES" altLang="es-ES" sz="3600" dirty="0" smtClean="0"/>
              <a:t>Armonización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90500" y="1378424"/>
            <a:ext cx="8834438" cy="5081114"/>
          </a:xfrm>
        </p:spPr>
        <p:txBody>
          <a:bodyPr/>
          <a:lstStyle/>
          <a:p>
            <a:pPr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/>
              <a:t>El RGPD implica </a:t>
            </a:r>
            <a:r>
              <a:rPr lang="es-ES" sz="2600" dirty="0" smtClean="0">
                <a:sym typeface="Wingdings" panose="05000000000000000000" pitchFamily="2" charset="2"/>
              </a:rPr>
              <a:t> </a:t>
            </a:r>
            <a:endParaRPr lang="es-ES" sz="2600" dirty="0" smtClean="0"/>
          </a:p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 legal unificado en la UE</a:t>
            </a:r>
          </a:p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Directamente aplicable </a:t>
            </a:r>
            <a:r>
              <a:rPr lang="es-ES" sz="2600" dirty="0" smtClean="0">
                <a:sym typeface="Wingdings" panose="05000000000000000000" pitchFamily="2" charset="2"/>
              </a:rPr>
              <a:t> No precisa trasposición </a:t>
            </a:r>
            <a:endParaRPr lang="es-ES" sz="2600" dirty="0" smtClean="0"/>
          </a:p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Desplazamiento de las normas nacionales</a:t>
            </a:r>
          </a:p>
          <a:p>
            <a:pPr lvl="1">
              <a:lnSpc>
                <a:spcPts val="5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es-ES" sz="2600" dirty="0" smtClean="0"/>
          </a:p>
          <a:p>
            <a:pPr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/>
              <a:t>Pero EEMM pueden actuar </a:t>
            </a:r>
            <a:r>
              <a:rPr lang="es-ES" sz="2600" dirty="0" smtClean="0">
                <a:sym typeface="Wingdings" panose="05000000000000000000" pitchFamily="2" charset="2"/>
              </a:rPr>
              <a:t> </a:t>
            </a:r>
          </a:p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/>
              <a:t>En definición de </a:t>
            </a:r>
            <a:r>
              <a:rPr lang="es-ES" sz="2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conceptos</a:t>
            </a:r>
            <a:endParaRPr lang="es-ES" sz="26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/>
              <a:t>En determinación de </a:t>
            </a:r>
            <a:r>
              <a:rPr lang="es-ES" sz="2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condiciones de tratamiento</a:t>
            </a:r>
          </a:p>
          <a:p>
            <a:pPr lvl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/>
              <a:t>Sobre la base de </a:t>
            </a:r>
            <a:r>
              <a:rPr lang="es-ES" sz="2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habilitaciones explícitas o implícitas</a:t>
            </a:r>
            <a:endParaRPr lang="es-ES" sz="26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ts val="500"/>
              </a:lnSpc>
              <a:buClr>
                <a:srgbClr val="C00000"/>
              </a:buClr>
              <a:defRPr/>
            </a:pPr>
            <a:endParaRPr lang="es-ES" dirty="0"/>
          </a:p>
          <a:p>
            <a:pPr lvl="2">
              <a:lnSpc>
                <a:spcPct val="80000"/>
              </a:lnSpc>
              <a:buClr>
                <a:srgbClr val="C00000"/>
              </a:buCl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94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20875" y="274638"/>
            <a:ext cx="6872288" cy="66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es-ES" altLang="es-ES" sz="3600" dirty="0" smtClean="0"/>
              <a:t>Control de los interesados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7800" y="1555845"/>
            <a:ext cx="8859838" cy="4938618"/>
          </a:xfrm>
        </p:spPr>
        <p:txBody>
          <a:bodyPr/>
          <a:lstStyle/>
          <a:p>
            <a:pPr>
              <a:lnSpc>
                <a:spcPct val="70000"/>
              </a:lnSpc>
              <a:buClr>
                <a:srgbClr val="FFA829"/>
              </a:buClr>
              <a:defRPr/>
            </a:pPr>
            <a:r>
              <a:rPr lang="en-US" sz="3200" dirty="0" err="1" smtClean="0"/>
              <a:t>Mejor</a:t>
            </a:r>
            <a:r>
              <a:rPr lang="en-US" sz="3200" dirty="0" smtClean="0"/>
              <a:t> </a:t>
            </a:r>
            <a:r>
              <a:rPr lang="en-US" sz="3200" dirty="0" err="1" smtClean="0"/>
              <a:t>definición</a:t>
            </a:r>
            <a:r>
              <a:rPr lang="en-US" sz="3200" dirty="0" smtClean="0"/>
              <a:t> de </a:t>
            </a:r>
            <a:r>
              <a:rPr lang="en-US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consentimiento</a:t>
            </a:r>
            <a:r>
              <a:rPr lang="en-US" sz="3200" dirty="0" smtClean="0"/>
              <a:t>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</a:p>
          <a:p>
            <a:pPr marL="457200" lvl="1" indent="0">
              <a:buClr>
                <a:srgbClr val="C00000"/>
              </a:buClr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sym typeface="Wingdings" panose="05000000000000000000" pitchFamily="2" charset="2"/>
              </a:rPr>
              <a:t>“</a:t>
            </a:r>
            <a:r>
              <a:rPr lang="en-US" sz="2800" dirty="0" err="1" smtClean="0">
                <a:solidFill>
                  <a:schemeClr val="tx2"/>
                </a:solidFill>
                <a:sym typeface="Wingdings" panose="05000000000000000000" pitchFamily="2" charset="2"/>
              </a:rPr>
              <a:t>Inequívoco</a:t>
            </a:r>
            <a:r>
              <a:rPr lang="en-US" sz="2800" dirty="0" smtClean="0">
                <a:solidFill>
                  <a:schemeClr val="tx2"/>
                </a:solidFill>
                <a:sym typeface="Wingdings" panose="05000000000000000000" pitchFamily="2" charset="2"/>
              </a:rPr>
              <a:t>” </a:t>
            </a:r>
            <a:r>
              <a:rPr lang="en-US" sz="28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n-US" sz="2800" dirty="0" err="1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Manifestaciones</a:t>
            </a:r>
            <a:r>
              <a:rPr lang="en-US" sz="28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o </a:t>
            </a:r>
            <a:r>
              <a:rPr lang="en-US" sz="2800" dirty="0" err="1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acciones</a:t>
            </a:r>
            <a:r>
              <a:rPr lang="en-US" sz="28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sz="2800" dirty="0" err="1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afirmativas</a:t>
            </a:r>
            <a:r>
              <a:rPr lang="en-US" sz="28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sz="2800" dirty="0" err="1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claras</a:t>
            </a:r>
            <a:endParaRPr lang="en-US" sz="28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anose="05000000000000000000" pitchFamily="2" charset="2"/>
            </a:endParaRPr>
          </a:p>
          <a:p>
            <a:pPr>
              <a:lnSpc>
                <a:spcPts val="500"/>
              </a:lnSpc>
              <a:buClr>
                <a:srgbClr val="FFA829"/>
              </a:buClr>
              <a:defRPr/>
            </a:pPr>
            <a:endParaRPr lang="en-US" sz="3200" dirty="0" smtClean="0"/>
          </a:p>
          <a:p>
            <a:pPr>
              <a:lnSpc>
                <a:spcPct val="70000"/>
              </a:lnSpc>
              <a:buClr>
                <a:srgbClr val="FFA829"/>
              </a:buClr>
              <a:defRPr/>
            </a:pPr>
            <a:r>
              <a:rPr lang="en-US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</a:t>
            </a:r>
            <a:r>
              <a:rPr lang="en-US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transparencia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500"/>
              </a:lnSpc>
              <a:buClr>
                <a:srgbClr val="FFA829"/>
              </a:buClr>
              <a:defRPr/>
            </a:pPr>
            <a:endParaRPr lang="en-US" sz="3200" dirty="0"/>
          </a:p>
          <a:p>
            <a:pPr>
              <a:lnSpc>
                <a:spcPct val="70000"/>
              </a:lnSpc>
              <a:buClr>
                <a:srgbClr val="FFA829"/>
              </a:buClr>
              <a:defRPr/>
            </a:pPr>
            <a:r>
              <a:rPr lang="en-US" sz="3200" dirty="0" smtClean="0"/>
              <a:t>“Derecho al </a:t>
            </a:r>
            <a:r>
              <a:rPr lang="en-US" sz="3200" dirty="0" err="1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olvido</a:t>
            </a:r>
            <a:r>
              <a:rPr lang="en-US" sz="32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endParaRPr lang="en-US" sz="32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500"/>
              </a:lnSpc>
              <a:buClr>
                <a:srgbClr val="FFA829"/>
              </a:buClr>
              <a:defRPr/>
            </a:pPr>
            <a:endParaRPr lang="en-US" sz="3200" dirty="0" smtClean="0">
              <a:sym typeface="Wingdings" panose="05000000000000000000" pitchFamily="2" charset="2"/>
            </a:endParaRPr>
          </a:p>
          <a:p>
            <a:pPr>
              <a:lnSpc>
                <a:spcPct val="70000"/>
              </a:lnSpc>
              <a:buClr>
                <a:srgbClr val="FFA829"/>
              </a:buClr>
              <a:defRPr/>
            </a:pPr>
            <a:r>
              <a:rPr lang="en-US" sz="3200" dirty="0" smtClean="0">
                <a:sym typeface="Wingdings" panose="05000000000000000000" pitchFamily="2" charset="2"/>
              </a:rPr>
              <a:t>Derecho a la </a:t>
            </a:r>
            <a:r>
              <a:rPr lang="en-US" sz="3200" dirty="0" err="1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portabilidad</a:t>
            </a:r>
            <a:endParaRPr lang="en-US" sz="3200" dirty="0" smtClean="0">
              <a:sym typeface="Wingdings" panose="05000000000000000000" pitchFamily="2" charset="2"/>
            </a:endParaRPr>
          </a:p>
          <a:p>
            <a:pPr>
              <a:lnSpc>
                <a:spcPts val="500"/>
              </a:lnSpc>
              <a:buClr>
                <a:srgbClr val="FFA829"/>
              </a:buClr>
              <a:defRPr/>
            </a:pPr>
            <a:endParaRPr lang="en-US" sz="3200" dirty="0">
              <a:sym typeface="Wingdings" panose="05000000000000000000" pitchFamily="2" charset="2"/>
            </a:endParaRPr>
          </a:p>
          <a:p>
            <a:pPr>
              <a:lnSpc>
                <a:spcPct val="70000"/>
              </a:lnSpc>
              <a:buClr>
                <a:srgbClr val="FFA829"/>
              </a:buClr>
              <a:defRPr/>
            </a:pPr>
            <a:r>
              <a:rPr lang="en-US" sz="3200" dirty="0" smtClean="0">
                <a:sym typeface="Wingdings" panose="05000000000000000000" pitchFamily="2" charset="2"/>
              </a:rPr>
              <a:t>Derecho a la </a:t>
            </a:r>
            <a:r>
              <a:rPr lang="en-US" sz="3200" dirty="0" err="1" smtClean="0">
                <a:sym typeface="Wingdings" panose="05000000000000000000" pitchFamily="2" charset="2"/>
              </a:rPr>
              <a:t>limitación</a:t>
            </a:r>
            <a:r>
              <a:rPr lang="en-US" sz="3200" dirty="0" smtClean="0">
                <a:sym typeface="Wingdings" panose="05000000000000000000" pitchFamily="2" charset="2"/>
              </a:rPr>
              <a:t> de </a:t>
            </a:r>
            <a:r>
              <a:rPr lang="en-US" sz="3200" dirty="0" err="1" smtClean="0">
                <a:sym typeface="Wingdings" panose="05000000000000000000" pitchFamily="2" charset="2"/>
              </a:rPr>
              <a:t>tratamiento</a:t>
            </a:r>
            <a:endParaRPr lang="en-US" sz="3200" dirty="0" smtClean="0">
              <a:sym typeface="Wingdings" panose="05000000000000000000" pitchFamily="2" charset="2"/>
            </a:endParaRPr>
          </a:p>
          <a:p>
            <a:pPr>
              <a:lnSpc>
                <a:spcPts val="500"/>
              </a:lnSpc>
              <a:buClr>
                <a:srgbClr val="FFA829"/>
              </a:buClr>
              <a:defRPr/>
            </a:pPr>
            <a:endParaRPr lang="en-US" sz="3200" dirty="0" smtClean="0">
              <a:sym typeface="Wingdings" panose="05000000000000000000" pitchFamily="2" charset="2"/>
            </a:endParaRPr>
          </a:p>
          <a:p>
            <a:pPr>
              <a:lnSpc>
                <a:spcPct val="70000"/>
              </a:lnSpc>
              <a:buClr>
                <a:srgbClr val="FFA829"/>
              </a:buClr>
              <a:defRPr/>
            </a:pPr>
            <a:r>
              <a:rPr lang="en-US" sz="3200" dirty="0" err="1" smtClean="0">
                <a:sym typeface="Wingdings" panose="05000000000000000000" pitchFamily="2" charset="2"/>
              </a:rPr>
              <a:t>Cambio</a:t>
            </a:r>
            <a:r>
              <a:rPr lang="en-US" sz="3200" dirty="0" smtClean="0"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sym typeface="Wingdings" panose="05000000000000000000" pitchFamily="2" charset="2"/>
              </a:rPr>
              <a:t>en</a:t>
            </a:r>
            <a:r>
              <a:rPr lang="en-US" sz="3200" dirty="0" smtClean="0">
                <a:sym typeface="Wingdings" panose="05000000000000000000" pitchFamily="2" charset="2"/>
              </a:rPr>
              <a:t> el derecho de</a:t>
            </a:r>
            <a:r>
              <a:rPr lang="en-US" sz="32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oposición</a:t>
            </a:r>
            <a:endParaRPr lang="en-US" sz="32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7529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82763" y="276225"/>
            <a:ext cx="701040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es-ES_tradnl" altLang="es-ES" sz="3600" dirty="0" smtClean="0"/>
              <a:t>Responsabilidad proactiva </a:t>
            </a:r>
            <a:r>
              <a:rPr lang="es-ES_tradnl" altLang="es-ES" dirty="0" smtClean="0"/>
              <a:t> </a:t>
            </a:r>
            <a:br>
              <a:rPr lang="es-ES_tradnl" altLang="es-ES" dirty="0" smtClean="0"/>
            </a:br>
            <a:endParaRPr lang="es-ES_tradnl" altLang="es-E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55594"/>
            <a:ext cx="8929688" cy="5504435"/>
          </a:xfrm>
        </p:spPr>
        <p:txBody>
          <a:bodyPr/>
          <a:lstStyle/>
          <a:p>
            <a:pPr lvl="1">
              <a:lnSpc>
                <a:spcPct val="90000"/>
              </a:lnSpc>
              <a:buClr>
                <a:srgbClr val="FFA829"/>
              </a:buClr>
              <a:buFontTx/>
              <a:buChar char="•"/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El Reglamento prevé que los responsables, </a:t>
            </a:r>
            <a:r>
              <a:rPr lang="es-ES" dirty="0">
                <a:solidFill>
                  <a:srgbClr val="000000"/>
                </a:solidFill>
                <a:latin typeface="Century Gothic" pitchFamily="34" charset="0"/>
              </a:rPr>
              <a:t>aplicarán las </a:t>
            </a:r>
            <a:r>
              <a:rPr lang="es-ES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medidas técnicas y organizativas apropiadas para garantizar y estar en condiciones de demostrar que el tratamiento de datos personales se lleva a cabo de conformidad con el presente Reglamento</a:t>
            </a:r>
            <a:r>
              <a:rPr lang="es-ES" dirty="0">
                <a:solidFill>
                  <a:srgbClr val="000000"/>
                </a:solidFill>
                <a:latin typeface="Century Gothic" pitchFamily="34" charset="0"/>
              </a:rPr>
              <a:t>. Tales medidas se revisarán y actualizarán cuando sea necesario</a:t>
            </a:r>
          </a:p>
          <a:p>
            <a:pPr lvl="1">
              <a:lnSpc>
                <a:spcPts val="1000"/>
              </a:lnSpc>
              <a:buClr>
                <a:srgbClr val="FFA829"/>
              </a:buClr>
              <a:buFontTx/>
              <a:buChar char="•"/>
              <a:defRPr/>
            </a:pPr>
            <a:endParaRPr lang="es-ES_tradnl" dirty="0">
              <a:solidFill>
                <a:srgbClr val="000000"/>
              </a:solidFill>
              <a:latin typeface="Century Gothic" pitchFamily="34" charset="0"/>
            </a:endParaRPr>
          </a:p>
          <a:p>
            <a:pPr lvl="1">
              <a:lnSpc>
                <a:spcPct val="90000"/>
              </a:lnSpc>
              <a:buClr>
                <a:srgbClr val="FFA829"/>
              </a:buClr>
              <a:buFontTx/>
              <a:buChar char="•"/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En otros términos 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  <a:sym typeface="Wingdings" pitchFamily="2" charset="2"/>
              </a:rPr>
              <a:t>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 el Reglamento </a:t>
            </a:r>
          </a:p>
          <a:p>
            <a:pPr lvl="2">
              <a:lnSpc>
                <a:spcPct val="90000"/>
              </a:lnSpc>
              <a:buClr>
                <a:srgbClr val="DB3545"/>
              </a:buClr>
              <a:defRPr/>
            </a:pPr>
            <a:r>
              <a:rPr lang="es-ES_tradnl" dirty="0" smtClean="0">
                <a:solidFill>
                  <a:srgbClr val="000000"/>
                </a:solidFill>
                <a:latin typeface="Century Gothic" pitchFamily="34" charset="0"/>
              </a:rPr>
              <a:t>No se concentra en cómo reaccionar ante incumplimientos</a:t>
            </a:r>
            <a:endParaRPr lang="es-ES_tradnl" dirty="0">
              <a:solidFill>
                <a:srgbClr val="000000"/>
              </a:solidFill>
              <a:latin typeface="Century Gothic" pitchFamily="34" charset="0"/>
            </a:endParaRPr>
          </a:p>
          <a:p>
            <a:pPr lvl="2">
              <a:lnSpc>
                <a:spcPct val="90000"/>
              </a:lnSpc>
              <a:buClr>
                <a:srgbClr val="DB3545"/>
              </a:buClr>
              <a:defRPr/>
            </a:pP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Incluye obligaciones </a:t>
            </a:r>
            <a:r>
              <a:rPr lang="es-ES_tradnl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dirigidas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a </a:t>
            </a:r>
            <a:r>
              <a:rPr lang="es-ES_tradnl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facilitar el cumplimiento y evitar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o paliar infracciones</a:t>
            </a:r>
          </a:p>
          <a:p>
            <a:pPr marL="457200" lvl="1" indent="0">
              <a:lnSpc>
                <a:spcPts val="1000"/>
              </a:lnSpc>
              <a:buClr>
                <a:srgbClr val="FFA829"/>
              </a:buClr>
              <a:buNone/>
              <a:defRPr/>
            </a:pPr>
            <a:endParaRPr lang="es-ES_tradnl" dirty="0">
              <a:solidFill>
                <a:srgbClr val="000000"/>
              </a:solidFill>
              <a:latin typeface="Century Gothic" pitchFamily="34" charset="0"/>
            </a:endParaRPr>
          </a:p>
          <a:p>
            <a:pPr lvl="1">
              <a:lnSpc>
                <a:spcPct val="90000"/>
              </a:lnSpc>
              <a:buClr>
                <a:srgbClr val="FFA829"/>
              </a:buClr>
              <a:buFontTx/>
              <a:buChar char="•"/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La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no existencia 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de estas medidas es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sancionable</a:t>
            </a:r>
          </a:p>
        </p:txBody>
      </p:sp>
    </p:spTree>
    <p:extLst>
      <p:ext uri="{BB962C8B-B14F-4D97-AF65-F5344CB8AC3E}">
        <p14:creationId xmlns:p14="http://schemas.microsoft.com/office/powerpoint/2010/main" val="36830719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82763" y="276225"/>
            <a:ext cx="701040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es-ES_tradnl" altLang="es-ES" sz="3600" dirty="0" smtClean="0"/>
              <a:t>Responsabilidad proactiva </a:t>
            </a:r>
            <a:r>
              <a:rPr lang="es-ES_tradnl" altLang="es-ES" dirty="0" smtClean="0"/>
              <a:t> </a:t>
            </a:r>
            <a:br>
              <a:rPr lang="es-ES_tradnl" altLang="es-ES" dirty="0" smtClean="0"/>
            </a:br>
            <a:endParaRPr lang="es-ES_tradnl" altLang="es-E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8549"/>
            <a:ext cx="8929688" cy="5231480"/>
          </a:xfrm>
        </p:spPr>
        <p:txBody>
          <a:bodyPr/>
          <a:lstStyle/>
          <a:p>
            <a:pPr marL="457200" lvl="1" indent="0">
              <a:lnSpc>
                <a:spcPct val="90000"/>
              </a:lnSpc>
              <a:buClr>
                <a:srgbClr val="FFC000"/>
              </a:buClr>
              <a:buNone/>
              <a:defRPr/>
            </a:pPr>
            <a:r>
              <a:rPr lang="es-ES_tradnl" sz="3200" dirty="0">
                <a:solidFill>
                  <a:srgbClr val="000000"/>
                </a:solidFill>
                <a:latin typeface="Century Gothic" pitchFamily="34" charset="0"/>
              </a:rPr>
              <a:t>Tipos de </a:t>
            </a:r>
            <a:r>
              <a:rPr lang="es-ES_tradnl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medidas</a:t>
            </a:r>
            <a:endParaRPr lang="es-ES_tradnl" sz="3200" dirty="0">
              <a:solidFill>
                <a:srgbClr val="000000"/>
              </a:solidFill>
              <a:latin typeface="Century Gothic" pitchFamily="34" charset="0"/>
            </a:endParaRPr>
          </a:p>
          <a:p>
            <a:pPr lvl="1">
              <a:lnSpc>
                <a:spcPts val="200"/>
              </a:lnSpc>
              <a:buClr>
                <a:srgbClr val="FFA829"/>
              </a:buClr>
              <a:buNone/>
              <a:defRPr/>
            </a:pPr>
            <a:endParaRPr lang="es-ES_tradnl" sz="3200" dirty="0">
              <a:solidFill>
                <a:srgbClr val="000000"/>
              </a:solidFill>
              <a:latin typeface="Century Gothic" pitchFamily="34" charset="0"/>
            </a:endParaRP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Mantener </a:t>
            </a:r>
            <a:r>
              <a:rPr lang="es-ES_tradnl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registro de tratamientos </a:t>
            </a:r>
            <a:endParaRPr lang="es-ES_tradnl" dirty="0">
              <a:solidFill>
                <a:srgbClr val="000000"/>
              </a:solidFill>
              <a:latin typeface="Century Gothic" pitchFamily="34" charset="0"/>
            </a:endParaRP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Aplicar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medidas de seguridad 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adecuadas</a:t>
            </a: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Medidas de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Protección de Datos desde el Diseño </a:t>
            </a: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Medidas de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Protección de Datos por Defecto </a:t>
            </a: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Llevar a cabo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Evaluaciones de Impacto</a:t>
            </a: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Autorización previa 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o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consultas previas 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con APD</a:t>
            </a: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Designación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Delegado Protección de Datos 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(DPD)</a:t>
            </a: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Notificación de 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Quiebras de Seguridad</a:t>
            </a:r>
          </a:p>
          <a:p>
            <a:pPr lvl="2">
              <a:lnSpc>
                <a:spcPct val="90000"/>
              </a:lnSpc>
              <a:buClr>
                <a:srgbClr val="C00000"/>
              </a:buClr>
              <a:defRPr/>
            </a:pP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Códigos de conducta </a:t>
            </a:r>
            <a:r>
              <a:rPr lang="es-ES_tradnl" dirty="0">
                <a:solidFill>
                  <a:srgbClr val="000000"/>
                </a:solidFill>
                <a:latin typeface="Century Gothic" pitchFamily="34" charset="0"/>
              </a:rPr>
              <a:t>y</a:t>
            </a:r>
            <a:r>
              <a:rPr lang="es-ES_tradnl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esquemas de </a:t>
            </a:r>
            <a:r>
              <a:rPr lang="es-ES_tradnl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certificación</a:t>
            </a:r>
            <a:endParaRPr lang="es-ES_tradnl" dirty="0">
              <a:solidFill>
                <a:srgbClr val="FFA82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5881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82763" y="276225"/>
            <a:ext cx="701040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es-ES_tradnl" altLang="es-ES" sz="3600" dirty="0" smtClean="0"/>
              <a:t>Responsabilidad proactiva </a:t>
            </a:r>
            <a:r>
              <a:rPr lang="es-ES_tradnl" altLang="es-ES" dirty="0" smtClean="0"/>
              <a:t> </a:t>
            </a:r>
            <a:br>
              <a:rPr lang="es-ES_tradnl" altLang="es-ES" dirty="0" smtClean="0"/>
            </a:br>
            <a:endParaRPr lang="es-ES_tradnl" altLang="es-E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64776"/>
            <a:ext cx="8929688" cy="5395253"/>
          </a:xfrm>
        </p:spPr>
        <p:txBody>
          <a:bodyPr/>
          <a:lstStyle/>
          <a:p>
            <a:pPr lvl="1"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>
                <a:solidFill>
                  <a:srgbClr val="000000"/>
                </a:solidFill>
                <a:latin typeface="Century Gothic" pitchFamily="34" charset="0"/>
              </a:rPr>
              <a:t>Medidas </a:t>
            </a:r>
            <a:r>
              <a:rPr lang="es-ES" sz="2600" dirty="0">
                <a:solidFill>
                  <a:srgbClr val="000000"/>
                </a:solidFill>
                <a:latin typeface="Century Gothic" pitchFamily="34" charset="0"/>
              </a:rPr>
              <a:t>aplicables en función del </a:t>
            </a:r>
            <a:r>
              <a:rPr lang="es-ES" sz="2600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riesgo para los derechos y libertades de los interesados</a:t>
            </a:r>
            <a:r>
              <a:rPr lang="es-ES" sz="2600" dirty="0">
                <a:solidFill>
                  <a:srgbClr val="000000"/>
                </a:solidFill>
                <a:latin typeface="Century Gothic" pitchFamily="34" charset="0"/>
              </a:rPr>
              <a:t>” </a:t>
            </a:r>
          </a:p>
          <a:p>
            <a:pPr lvl="2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>
                <a:solidFill>
                  <a:srgbClr val="000000"/>
                </a:solidFill>
                <a:latin typeface="Century Gothic" pitchFamily="34" charset="0"/>
              </a:rPr>
              <a:t>Alto riesgo vs. riesgo estándar</a:t>
            </a:r>
          </a:p>
          <a:p>
            <a:pPr lvl="2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>
                <a:solidFill>
                  <a:srgbClr val="000000"/>
                </a:solidFill>
                <a:latin typeface="Century Gothic" pitchFamily="34" charset="0"/>
              </a:rPr>
              <a:t>El riesgo como criterio de ponderación </a:t>
            </a:r>
          </a:p>
          <a:p>
            <a:pPr lvl="2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>
                <a:solidFill>
                  <a:srgbClr val="000000"/>
                </a:solidFill>
                <a:latin typeface="Century Gothic" pitchFamily="34" charset="0"/>
              </a:rPr>
              <a:t>El caso de la notificación de quiebras de seguridad</a:t>
            </a:r>
          </a:p>
          <a:p>
            <a:pPr lvl="1">
              <a:lnSpc>
                <a:spcPts val="15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endParaRPr lang="es-ES" sz="2600" dirty="0">
              <a:solidFill>
                <a:srgbClr val="000000"/>
              </a:solidFill>
              <a:latin typeface="Century Gothic" pitchFamily="34" charset="0"/>
            </a:endParaRPr>
          </a:p>
          <a:p>
            <a:pPr lvl="1"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 smtClean="0">
                <a:solidFill>
                  <a:srgbClr val="000000"/>
                </a:solidFill>
                <a:latin typeface="Century Gothic" pitchFamily="34" charset="0"/>
              </a:rPr>
              <a:t>Reto </a:t>
            </a:r>
            <a:r>
              <a:rPr lang="es-ES" sz="2600" dirty="0" smtClean="0">
                <a:solidFill>
                  <a:srgbClr val="000000"/>
                </a:solidFill>
                <a:latin typeface="Century Gothic" pitchFamily="34" charset="0"/>
                <a:sym typeface="Wingdings" panose="05000000000000000000" pitchFamily="2" charset="2"/>
              </a:rPr>
              <a:t> </a:t>
            </a:r>
            <a:r>
              <a:rPr lang="es-ES" sz="26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Determinación </a:t>
            </a:r>
            <a:r>
              <a:rPr lang="es-ES" sz="2600" dirty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del nivel de riesgo</a:t>
            </a:r>
          </a:p>
          <a:p>
            <a:pPr lvl="1">
              <a:lnSpc>
                <a:spcPts val="1500"/>
              </a:lnSpc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endParaRPr lang="es-ES" sz="2600" dirty="0">
              <a:solidFill>
                <a:srgbClr val="000000"/>
              </a:solidFill>
              <a:latin typeface="Century Gothic" pitchFamily="34" charset="0"/>
            </a:endParaRPr>
          </a:p>
          <a:p>
            <a:pPr lvl="1">
              <a:buClr>
                <a:srgbClr val="FFA829"/>
              </a:buClr>
              <a:buFont typeface="Arial" panose="020B0604020202020204" pitchFamily="34" charset="0"/>
              <a:buChar char="•"/>
              <a:defRPr/>
            </a:pPr>
            <a:r>
              <a:rPr lang="es-ES" sz="2600" dirty="0">
                <a:solidFill>
                  <a:srgbClr val="000000"/>
                </a:solidFill>
                <a:latin typeface="Century Gothic" pitchFamily="34" charset="0"/>
              </a:rPr>
              <a:t>Nuevo enfoque de supervisión </a:t>
            </a:r>
            <a:r>
              <a:rPr lang="es-ES" sz="2600" dirty="0">
                <a:solidFill>
                  <a:srgbClr val="000000"/>
                </a:solidFill>
                <a:latin typeface="Century Gothic" pitchFamily="34" charset="0"/>
                <a:sym typeface="Wingdings"/>
              </a:rPr>
              <a:t></a:t>
            </a:r>
            <a:r>
              <a:rPr lang="es-ES" sz="2600" dirty="0">
                <a:solidFill>
                  <a:srgbClr val="000000"/>
                </a:solidFill>
                <a:latin typeface="Century Gothic" pitchFamily="34" charset="0"/>
              </a:rPr>
              <a:t> Más fluidez en el </a:t>
            </a:r>
            <a:r>
              <a:rPr lang="es-ES" sz="2600" dirty="0" smtClean="0">
                <a:solidFill>
                  <a:srgbClr val="000000"/>
                </a:solidFill>
                <a:latin typeface="Century Gothic" pitchFamily="34" charset="0"/>
              </a:rPr>
              <a:t>análisis</a:t>
            </a:r>
            <a:endParaRPr lang="es-ES" sz="2600" dirty="0">
              <a:solidFill>
                <a:srgbClr val="00000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876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82763" y="276225"/>
            <a:ext cx="701040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es-ES_tradnl" altLang="es-ES" sz="3600" dirty="0" smtClean="0"/>
              <a:t>Supervisión</a:t>
            </a:r>
            <a:r>
              <a:rPr lang="es-ES_tradnl" altLang="es-ES" dirty="0" smtClean="0"/>
              <a:t> </a:t>
            </a:r>
            <a:r>
              <a:rPr lang="es-ES_tradnl" altLang="es-ES" dirty="0" smtClean="0"/>
              <a:t/>
            </a:r>
            <a:br>
              <a:rPr lang="es-ES_tradnl" altLang="es-ES" dirty="0" smtClean="0"/>
            </a:br>
            <a:endParaRPr lang="es-ES_tradnl" altLang="es-E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344488" y="1491343"/>
            <a:ext cx="9488488" cy="4893582"/>
          </a:xfrm>
        </p:spPr>
        <p:txBody>
          <a:bodyPr/>
          <a:lstStyle/>
          <a:p>
            <a:pPr lvl="2">
              <a:lnSpc>
                <a:spcPct val="90000"/>
              </a:lnSpc>
              <a:buClr>
                <a:srgbClr val="FFA829"/>
              </a:buClr>
            </a:pPr>
            <a:r>
              <a:rPr lang="es-ES" altLang="es-ES" sz="2800" dirty="0" smtClean="0"/>
              <a:t>APD con </a:t>
            </a:r>
            <a:r>
              <a:rPr lang="es-ES" altLang="es-ES" sz="28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poderes reforzados y armonizados </a:t>
            </a:r>
            <a:endParaRPr lang="es-ES" altLang="es-ES" sz="28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ts val="500"/>
              </a:lnSpc>
              <a:buClr>
                <a:srgbClr val="FFA829"/>
              </a:buClr>
            </a:pPr>
            <a:endParaRPr lang="es-ES" altLang="es-ES" sz="2800" dirty="0" smtClean="0"/>
          </a:p>
          <a:p>
            <a:pPr lvl="2">
              <a:lnSpc>
                <a:spcPct val="90000"/>
              </a:lnSpc>
              <a:buClr>
                <a:srgbClr val="FFA829"/>
              </a:buClr>
            </a:pPr>
            <a:r>
              <a:rPr lang="es-ES" altLang="es-ES" sz="2800" dirty="0" smtClean="0"/>
              <a:t>Mecanismos para </a:t>
            </a:r>
            <a:r>
              <a:rPr lang="es-ES" altLang="es-ES" sz="28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asistencia mutua, cooperación y búsqueda de la coherencia</a:t>
            </a:r>
            <a:endParaRPr lang="es-ES" altLang="es-ES" sz="28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ts val="500"/>
              </a:lnSpc>
              <a:buClr>
                <a:srgbClr val="FFA829"/>
              </a:buClr>
            </a:pPr>
            <a:endParaRPr lang="es-ES" altLang="es-ES" sz="2800" dirty="0" smtClean="0"/>
          </a:p>
          <a:p>
            <a:pPr lvl="2">
              <a:lnSpc>
                <a:spcPct val="90000"/>
              </a:lnSpc>
              <a:buClr>
                <a:srgbClr val="FFA829"/>
              </a:buClr>
            </a:pPr>
            <a:r>
              <a:rPr lang="es-ES" altLang="es-ES" sz="2800" dirty="0" smtClean="0"/>
              <a:t>Refuerzo del papel del </a:t>
            </a:r>
            <a:r>
              <a:rPr lang="es-ES" altLang="es-ES" sz="2800" dirty="0" smtClean="0">
                <a:solidFill>
                  <a:srgbClr val="FFA8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Comité Europeo de Protección de Datos</a:t>
            </a:r>
            <a:endParaRPr lang="es-ES" altLang="es-ES" sz="2800" dirty="0">
              <a:solidFill>
                <a:srgbClr val="FFA8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ts val="500"/>
              </a:lnSpc>
              <a:buClr>
                <a:srgbClr val="FFA829"/>
              </a:buClr>
            </a:pPr>
            <a:endParaRPr lang="es-ES" altLang="es-ES" sz="2800" dirty="0" smtClean="0"/>
          </a:p>
          <a:p>
            <a:pPr lvl="2">
              <a:lnSpc>
                <a:spcPct val="90000"/>
              </a:lnSpc>
              <a:buClr>
                <a:srgbClr val="FFA829"/>
              </a:buClr>
            </a:pPr>
            <a:r>
              <a:rPr lang="es-ES" altLang="es-ES" sz="2800" dirty="0" smtClean="0"/>
              <a:t>Pero </a:t>
            </a:r>
            <a:r>
              <a:rPr lang="es-ES" altLang="es-ES" sz="2800" dirty="0" smtClean="0">
                <a:sym typeface="Wingdings" panose="05000000000000000000" pitchFamily="2" charset="2"/>
              </a:rPr>
              <a:t> </a:t>
            </a:r>
            <a:endParaRPr lang="es-ES" altLang="es-ES" sz="2800" dirty="0" smtClean="0">
              <a:sym typeface="Wingdings" panose="05000000000000000000" pitchFamily="2" charset="2"/>
            </a:endParaRPr>
          </a:p>
          <a:p>
            <a:pPr lvl="4">
              <a:lnSpc>
                <a:spcPct val="90000"/>
              </a:lnSpc>
              <a:buClr>
                <a:srgbClr val="C00000"/>
              </a:buClr>
            </a:pPr>
            <a:r>
              <a:rPr lang="es-ES" altLang="es-ES" sz="2800" dirty="0" smtClean="0">
                <a:sym typeface="Wingdings" panose="05000000000000000000" pitchFamily="2" charset="2"/>
              </a:rPr>
              <a:t>Compleja sistema de </a:t>
            </a:r>
            <a:r>
              <a:rPr lang="es-ES" altLang="es-E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  <a:sym typeface="Wingdings" panose="05000000000000000000" pitchFamily="2" charset="2"/>
              </a:rPr>
              <a:t>“Ventanilla única”</a:t>
            </a:r>
            <a:endParaRPr lang="es-ES" altLang="es-ES" sz="2800" dirty="0" smtClean="0">
              <a:sym typeface="Wingdings" panose="05000000000000000000" pitchFamily="2" charset="2"/>
            </a:endParaRPr>
          </a:p>
          <a:p>
            <a:pPr lvl="4">
              <a:lnSpc>
                <a:spcPct val="90000"/>
              </a:lnSpc>
              <a:buClr>
                <a:srgbClr val="C00000"/>
              </a:buClr>
            </a:pPr>
            <a:r>
              <a:rPr lang="es-ES" altLang="es-ES" sz="2800" dirty="0" smtClean="0">
                <a:sym typeface="Wingdings" panose="05000000000000000000" pitchFamily="2" charset="2"/>
              </a:rPr>
              <a:t>Compleja regulación del sistema de </a:t>
            </a:r>
            <a:r>
              <a:rPr lang="es-ES" altLang="es-E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  <a:sym typeface="Wingdings" panose="05000000000000000000" pitchFamily="2" charset="2"/>
              </a:rPr>
              <a:t>sanciones</a:t>
            </a:r>
            <a:endParaRPr lang="es-ES" altLang="es-E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5253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82763" y="230188"/>
            <a:ext cx="7010400" cy="763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es-ES_tradnl" altLang="es-ES" sz="3600" dirty="0" smtClean="0"/>
              <a:t>“Ventanilla única” </a:t>
            </a:r>
            <a:endParaRPr lang="es-ES_tradnl" altLang="es-ES" sz="3600" dirty="0"/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3388" y="1360714"/>
            <a:ext cx="8320087" cy="4973412"/>
          </a:xfrm>
        </p:spPr>
        <p:txBody>
          <a:bodyPr/>
          <a:lstStyle/>
          <a:p>
            <a:pPr>
              <a:buClr>
                <a:srgbClr val="FFA829"/>
              </a:buClr>
            </a:pPr>
            <a:r>
              <a:rPr lang="en-US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Todas</a:t>
            </a:r>
            <a:r>
              <a:rPr lang="en-US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las APD son </a:t>
            </a:r>
            <a:r>
              <a:rPr lang="en-US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competentes</a:t>
            </a:r>
            <a:r>
              <a:rPr lang="en-US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2000" dirty="0" smtClean="0"/>
              <a:t>para </a:t>
            </a:r>
            <a:r>
              <a:rPr lang="en-GB" sz="2000" dirty="0" err="1" smtClean="0"/>
              <a:t>supervisar</a:t>
            </a:r>
            <a:r>
              <a:rPr lang="en-GB" sz="2000" dirty="0" smtClean="0"/>
              <a:t> la </a:t>
            </a:r>
            <a:r>
              <a:rPr lang="en-GB" sz="2000" dirty="0" err="1" smtClean="0"/>
              <a:t>aplicación</a:t>
            </a:r>
            <a:r>
              <a:rPr lang="en-GB" sz="2000" dirty="0" smtClean="0"/>
              <a:t> del </a:t>
            </a:r>
            <a:r>
              <a:rPr lang="en-GB" sz="2000" dirty="0" err="1" smtClean="0"/>
              <a:t>Reglamento</a:t>
            </a:r>
            <a:r>
              <a:rPr lang="en-GB" sz="2000" dirty="0" smtClean="0"/>
              <a:t> </a:t>
            </a:r>
            <a:r>
              <a:rPr lang="en-GB" sz="2000" dirty="0" err="1" smtClean="0"/>
              <a:t>en</a:t>
            </a:r>
            <a:r>
              <a:rPr lang="en-GB" sz="2000" dirty="0" smtClean="0"/>
              <a:t> el </a:t>
            </a:r>
            <a:r>
              <a:rPr lang="en-GB" sz="2000" dirty="0" err="1" smtClean="0"/>
              <a:t>territorio</a:t>
            </a:r>
            <a:r>
              <a:rPr lang="en-GB" sz="2000" dirty="0" smtClean="0"/>
              <a:t> de sus EEMM, </a:t>
            </a:r>
            <a:r>
              <a:rPr lang="en-GB" sz="2000" dirty="0" err="1" smtClean="0"/>
              <a:t>incluyendo</a:t>
            </a:r>
            <a:r>
              <a:rPr lang="en-GB" sz="2000" dirty="0" smtClean="0"/>
              <a:t> </a:t>
            </a:r>
            <a:r>
              <a:rPr lang="en-GB" sz="2000" dirty="0" err="1" smtClean="0"/>
              <a:t>cuando</a:t>
            </a:r>
            <a:r>
              <a:rPr lang="en-GB" sz="2000" dirty="0" smtClean="0"/>
              <a:t> las 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personas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territorio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están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afectadas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por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el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tratamiento</a:t>
            </a:r>
            <a:endParaRPr lang="en-GB" sz="2000" dirty="0" smtClean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ts val="200"/>
              </a:lnSpc>
              <a:buClr>
                <a:srgbClr val="FFA829"/>
              </a:buClr>
            </a:pPr>
            <a:endParaRPr lang="en-GB" sz="2000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Clr>
                <a:srgbClr val="FFA829"/>
              </a:buClr>
            </a:pPr>
            <a:r>
              <a:rPr lang="en-GB" sz="2000" dirty="0" err="1" smtClean="0"/>
              <a:t>Autoridad</a:t>
            </a:r>
            <a:r>
              <a:rPr lang="en-GB" sz="2000" dirty="0" smtClean="0"/>
              <a:t> </a:t>
            </a:r>
            <a:r>
              <a:rPr lang="en-GB" sz="2000" dirty="0" err="1" smtClean="0"/>
              <a:t>líder</a:t>
            </a:r>
            <a:r>
              <a:rPr lang="en-GB" sz="2000" dirty="0" smtClean="0"/>
              <a:t>  </a:t>
            </a: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dirty="0" smtClean="0">
                <a:sym typeface="Wingdings" panose="05000000000000000000" pitchFamily="2" charset="2"/>
              </a:rPr>
              <a:t>La del EM de “</a:t>
            </a:r>
            <a:r>
              <a:rPr lang="en-GB" sz="2000" dirty="0" err="1" smtClean="0">
                <a:sym typeface="Wingdings" panose="05000000000000000000" pitchFamily="2" charset="2"/>
              </a:rPr>
              <a:t>establecimiento</a:t>
            </a:r>
            <a:r>
              <a:rPr lang="en-GB" sz="2000" dirty="0" smtClean="0">
                <a:sym typeface="Wingdings" panose="05000000000000000000" pitchFamily="2" charset="2"/>
              </a:rPr>
              <a:t> principal”</a:t>
            </a:r>
          </a:p>
          <a:p>
            <a:pPr>
              <a:lnSpc>
                <a:spcPts val="200"/>
              </a:lnSpc>
              <a:buClr>
                <a:srgbClr val="FFA829"/>
              </a:buClr>
            </a:pPr>
            <a:endParaRPr lang="en-GB" sz="2000" dirty="0" smtClean="0">
              <a:sym typeface="Wingdings" panose="05000000000000000000" pitchFamily="2" charset="2"/>
            </a:endParaRPr>
          </a:p>
          <a:p>
            <a:pPr>
              <a:buClr>
                <a:srgbClr val="FFA829"/>
              </a:buClr>
            </a:pPr>
            <a:r>
              <a:rPr lang="en-GB" sz="2000" dirty="0" err="1" smtClean="0"/>
              <a:t>Casos</a:t>
            </a:r>
            <a:r>
              <a:rPr lang="en-GB" sz="2000" dirty="0" smtClean="0"/>
              <a:t> de </a:t>
            </a:r>
            <a:r>
              <a:rPr lang="en-GB" sz="2000" dirty="0" err="1" smtClean="0"/>
              <a:t>relevancia</a:t>
            </a:r>
            <a:r>
              <a:rPr lang="en-GB" sz="2000" dirty="0" smtClean="0"/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transfronteriza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menor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puramente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nacionales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dirty="0" err="1" smtClean="0">
                <a:sym typeface="Wingdings" panose="05000000000000000000" pitchFamily="2" charset="2"/>
              </a:rPr>
              <a:t>Decisión</a:t>
            </a:r>
            <a:r>
              <a:rPr lang="en-GB" sz="2000" dirty="0" smtClean="0">
                <a:sym typeface="Wingdings" panose="05000000000000000000" pitchFamily="2" charset="2"/>
              </a:rPr>
              <a:t> de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autoridades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nacionales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ts val="200"/>
              </a:lnSpc>
              <a:buClr>
                <a:srgbClr val="FFA829"/>
              </a:buClr>
            </a:pPr>
            <a:endParaRPr lang="en-GB" sz="2000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Clr>
                <a:srgbClr val="FFA829"/>
              </a:buClr>
            </a:pPr>
            <a:r>
              <a:rPr lang="en-GB" sz="2000" dirty="0" smtClean="0"/>
              <a:t>Si la APD </a:t>
            </a:r>
            <a:r>
              <a:rPr lang="en-GB" sz="2000" dirty="0" err="1" smtClean="0"/>
              <a:t>líder</a:t>
            </a:r>
            <a:r>
              <a:rPr lang="en-GB" sz="2000" dirty="0" smtClean="0"/>
              <a:t> y las APD </a:t>
            </a:r>
            <a:r>
              <a:rPr lang="en-GB" sz="2000" dirty="0" err="1" smtClean="0"/>
              <a:t>nacionales</a:t>
            </a:r>
            <a:r>
              <a:rPr lang="en-GB" sz="2000" dirty="0" smtClean="0"/>
              <a:t> </a:t>
            </a:r>
            <a:r>
              <a:rPr lang="en-GB" sz="2000" dirty="0" err="1" smtClean="0"/>
              <a:t>alcanzan</a:t>
            </a:r>
            <a:r>
              <a:rPr lang="en-GB" sz="2000" dirty="0" smtClean="0"/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consenso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/>
              <a:t>en</a:t>
            </a:r>
            <a:r>
              <a:rPr lang="en-GB" sz="2000" dirty="0" smtClean="0"/>
              <a:t> un </a:t>
            </a:r>
            <a:r>
              <a:rPr lang="en-GB" sz="2000" dirty="0" err="1" smtClean="0"/>
              <a:t>caso</a:t>
            </a:r>
            <a:r>
              <a:rPr lang="en-GB" sz="2000" dirty="0" smtClean="0"/>
              <a:t>, la 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APD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líder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 las APD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afectadas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tomarán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las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medidas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necesarias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smtClean="0"/>
              <a:t>ante el </a:t>
            </a:r>
            <a:r>
              <a:rPr lang="en-GB" sz="2000" dirty="0" err="1" smtClean="0"/>
              <a:t>establecimiento</a:t>
            </a:r>
            <a:r>
              <a:rPr lang="en-GB" sz="2000" dirty="0" smtClean="0"/>
              <a:t> principal del responsible o </a:t>
            </a:r>
            <a:r>
              <a:rPr lang="en-GB" sz="2000" dirty="0" err="1" smtClean="0"/>
              <a:t>encargado</a:t>
            </a:r>
            <a:r>
              <a:rPr lang="en-GB" sz="2000" dirty="0" smtClean="0"/>
              <a:t> o </a:t>
            </a:r>
            <a:r>
              <a:rPr lang="en-GB" sz="2000" dirty="0" err="1" smtClean="0"/>
              <a:t>frente</a:t>
            </a:r>
            <a:r>
              <a:rPr lang="en-GB" sz="2000" dirty="0" smtClean="0"/>
              <a:t> a </a:t>
            </a:r>
            <a:r>
              <a:rPr lang="en-GB" sz="2000" dirty="0" err="1" smtClean="0"/>
              <a:t>los</a:t>
            </a:r>
            <a:r>
              <a:rPr lang="en-GB" sz="2000" dirty="0" smtClean="0"/>
              <a:t> </a:t>
            </a:r>
            <a:r>
              <a:rPr lang="en-GB" sz="2000" dirty="0" err="1" smtClean="0"/>
              <a:t>interesados</a:t>
            </a:r>
            <a:endParaRPr lang="en-GB" sz="2000" dirty="0" smtClean="0"/>
          </a:p>
          <a:p>
            <a:pPr>
              <a:lnSpc>
                <a:spcPts val="200"/>
              </a:lnSpc>
              <a:buClr>
                <a:srgbClr val="FFA829"/>
              </a:buClr>
            </a:pPr>
            <a:endParaRPr lang="en-GB" sz="2000" dirty="0"/>
          </a:p>
          <a:p>
            <a:pPr>
              <a:buClr>
                <a:srgbClr val="FFA829"/>
              </a:buClr>
            </a:pPr>
            <a:r>
              <a:rPr lang="en-GB" sz="2000" dirty="0" err="1" smtClean="0"/>
              <a:t>Exceptcionalmente</a:t>
            </a:r>
            <a:r>
              <a:rPr lang="en-GB" sz="2000" dirty="0" smtClean="0"/>
              <a:t>, </a:t>
            </a:r>
            <a:r>
              <a:rPr lang="en-GB" sz="2000" dirty="0" err="1" smtClean="0"/>
              <a:t>si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alcanzan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000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acuerdo</a:t>
            </a:r>
            <a:r>
              <a:rPr lang="en-GB" sz="2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GB" sz="2000" dirty="0" smtClean="0"/>
              <a:t>la </a:t>
            </a:r>
            <a:r>
              <a:rPr lang="en-GB" sz="2000" dirty="0" err="1" smtClean="0"/>
              <a:t>cuestión</a:t>
            </a:r>
            <a:r>
              <a:rPr lang="en-GB" sz="2000" dirty="0" smtClean="0"/>
              <a:t> </a:t>
            </a:r>
            <a:r>
              <a:rPr lang="en-GB" sz="2000" dirty="0" err="1" smtClean="0"/>
              <a:t>será</a:t>
            </a:r>
            <a:r>
              <a:rPr lang="en-GB" sz="2000" dirty="0" smtClean="0"/>
              <a:t> </a:t>
            </a:r>
            <a:r>
              <a:rPr lang="en-GB" sz="2000" dirty="0" err="1" smtClean="0"/>
              <a:t>resuelta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 el CEPD</a:t>
            </a:r>
            <a:endParaRPr lang="en-GB" sz="2000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35496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LAF C.2">
  <a:themeElements>
    <a:clrScheme name="OLAF C.2 7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OLAF C.2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altLang="es-E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altLang="es-E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</a:objectDefaults>
  <a:extraClrSchemeLst>
    <a:extraClrScheme>
      <a:clrScheme name="OLAF C.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AF C.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LAF C.2">
  <a:themeElements>
    <a:clrScheme name="OLAF C.2 7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OLAF C.2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altLang="es-E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altLang="es-E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</a:objectDefaults>
  <a:extraClrSchemeLst>
    <a:extraClrScheme>
      <a:clrScheme name="OLAF C.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AF C.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LAF C.2">
  <a:themeElements>
    <a:clrScheme name="OLAF C.2 7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OLAF C.2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altLang="es-E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1924050" marR="0" indent="-381000" algn="r" defTabSz="7620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9900"/>
          </a:buClr>
          <a:buSzPct val="100000"/>
          <a:buFont typeface="Wingdings" pitchFamily="2" charset="2"/>
          <a:buNone/>
          <a:tabLst/>
          <a:defRPr kumimoji="0" lang="nl-NL" altLang="es-E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</a:objectDefaults>
  <a:extraClrSchemeLst>
    <a:extraClrScheme>
      <a:clrScheme name="OLAF C.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AF C.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AF C.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Módulo.thmx</Template>
  <TotalTime>3206</TotalTime>
  <Words>537</Words>
  <Application>Microsoft Office PowerPoint</Application>
  <PresentationFormat>Presentación en pantalla (4:3)</PresentationFormat>
  <Paragraphs>109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Módulo</vt:lpstr>
      <vt:lpstr>OLAF C.2</vt:lpstr>
      <vt:lpstr>1_OLAF C.2</vt:lpstr>
      <vt:lpstr>4_OLAF C.2</vt:lpstr>
      <vt:lpstr>Presentación de PowerPoint</vt:lpstr>
      <vt:lpstr>Presentación de PowerPoint</vt:lpstr>
      <vt:lpstr>Armonización </vt:lpstr>
      <vt:lpstr>Control de los interesados</vt:lpstr>
      <vt:lpstr>Responsabilidad proactiva   </vt:lpstr>
      <vt:lpstr>Responsabilidad proactiva   </vt:lpstr>
      <vt:lpstr>Responsabilidad proactiva   </vt:lpstr>
      <vt:lpstr>Supervisión  </vt:lpstr>
      <vt:lpstr>“Ventanilla única” </vt:lpstr>
      <vt:lpstr>Sanciones</vt:lpstr>
      <vt:lpstr>Presentación de PowerPoint</vt:lpstr>
    </vt:vector>
  </TitlesOfParts>
  <Company>JCarrera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Estado de la negociación</dc:title>
  <dc:creator>Jorge Carrera Doménech</dc:creator>
  <cp:lastModifiedBy>ZOIZKQIO</cp:lastModifiedBy>
  <cp:revision>66</cp:revision>
  <cp:lastPrinted>2016-10-25T15:27:31Z</cp:lastPrinted>
  <dcterms:created xsi:type="dcterms:W3CDTF">2013-05-09T21:02:37Z</dcterms:created>
  <dcterms:modified xsi:type="dcterms:W3CDTF">2016-10-30T09:09:58Z</dcterms:modified>
</cp:coreProperties>
</file>