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62" r:id="rId2"/>
    <p:sldId id="256" r:id="rId3"/>
    <p:sldId id="258" r:id="rId4"/>
    <p:sldId id="257" r:id="rId5"/>
    <p:sldId id="259" r:id="rId6"/>
    <p:sldId id="260" r:id="rId7"/>
    <p:sldId id="272" r:id="rId8"/>
    <p:sldId id="263" r:id="rId9"/>
    <p:sldId id="277" r:id="rId10"/>
    <p:sldId id="276" r:id="rId11"/>
    <p:sldId id="273" r:id="rId12"/>
    <p:sldId id="264" r:id="rId13"/>
    <p:sldId id="270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1E94-3B07-4CFC-BED6-45B3F86C0D9E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AD14A-1E25-41E7-9725-DB42B37841E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74274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0D07-3A53-4A2D-8EEF-224F9483543F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6F3F8-53DC-4F76-B1DE-D3225251F6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45712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1F20-C6B4-430D-921E-18DE0763857B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C7ED-6127-4303-86FC-423F57207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81455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6381-DC15-4FD1-9DF3-B809694F0A37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AF0FC-E66D-4B6E-9A4B-3F6F44195B4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37125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DEFF-0A56-4132-83B9-298C4819C892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C9AF-A748-422C-A763-97284718400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5023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80A8-C25B-4EFD-89FD-42167C93CB8F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2292-0657-46AC-A2C0-165255E33FE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463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CD85-C280-4383-862B-3BDA3BDCEDA0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8FA4E-0B3B-4D76-ABB6-A1C2445BB12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0305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0DFF-7194-4DF2-913C-CDED96B33DB7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7241E-C507-4B6C-8E31-85023C17A97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65872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964B-401A-4B75-BB02-DD711173AD37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50E1-B93A-40A4-B606-9286D612F35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64640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156A-EBBE-40EC-A2C5-ABD2ECEA4F2D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5C356-8C5A-43DD-AF19-E382F44483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94417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CDC7-7A83-430C-8C92-8DC05AB20D8A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E201-7DBA-4E75-B256-DB951D9CAD6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81646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E7EB9-BD84-4076-B61E-BCB4006F6B02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BBA3DA-8F78-472F-8D62-065FC51AC42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split orient="vert"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449388" y="5391150"/>
            <a:ext cx="10742612" cy="584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schemeClr val="accent4">
                    <a:lumMod val="75000"/>
                  </a:schemeClr>
                </a:solidFill>
                <a:latin typeface="Univers Condensed" panose="020B0606020202060204" pitchFamily="34" charset="0"/>
                <a:cs typeface="+mn-cs"/>
              </a:rPr>
              <a:t> </a:t>
            </a:r>
            <a:r>
              <a:rPr lang="es-ES" sz="3200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  <a:endParaRPr lang="es-ES" sz="3200" dirty="0">
              <a:solidFill>
                <a:schemeClr val="accent4">
                  <a:lumMod val="7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7550" y="449263"/>
            <a:ext cx="5635625" cy="4267200"/>
          </a:xfrm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015038" y="6297613"/>
            <a:ext cx="6176962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</a:p>
        </p:txBody>
      </p:sp>
      <p:pic>
        <p:nvPicPr>
          <p:cNvPr id="11270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1433513"/>
            <a:ext cx="3579812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altLang="es-ES" sz="3600" smtClean="0">
                <a:latin typeface="Times New Roman" pitchFamily="18" charset="0"/>
                <a:cs typeface="Times New Roman" pitchFamily="18" charset="0"/>
              </a:rPr>
              <a:t>CAMPAÑAS “CONECTATE SEGURO”</a:t>
            </a:r>
          </a:p>
        </p:txBody>
      </p:sp>
    </p:spTree>
  </p:cSld>
  <p:clrMapOvr>
    <a:masterClrMapping/>
  </p:clrMapOvr>
  <p:transition spd="slow" advClick="0" advTm="57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7"/>
          <p:cNvSpPr>
            <a:spLocks noGrp="1"/>
          </p:cNvSpPr>
          <p:nvPr>
            <p:ph type="title"/>
          </p:nvPr>
        </p:nvSpPr>
        <p:spPr>
          <a:xfrm>
            <a:off x="1060450" y="506413"/>
            <a:ext cx="10515600" cy="1325562"/>
          </a:xfrm>
        </p:spPr>
        <p:txBody>
          <a:bodyPr/>
          <a:lstStyle/>
          <a:p>
            <a:pPr algn="ctr"/>
            <a:r>
              <a:rPr lang="es-AR" altLang="es-ES" sz="3200" smtClean="0">
                <a:latin typeface="Times New Roman" pitchFamily="18" charset="0"/>
                <a:cs typeface="Times New Roman" pitchFamily="18" charset="0"/>
              </a:rPr>
              <a:t>CAMPAÑAS “CONECTATE SEGURO”</a:t>
            </a:r>
            <a:endParaRPr lang="es-ES" altLang="es-E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91238" y="6297613"/>
            <a:ext cx="6100762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  <p:pic>
        <p:nvPicPr>
          <p:cNvPr id="4" name="CUT 1 #ConectateSeguro en el D+-ía de la Primavera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1544638"/>
            <a:ext cx="7913687" cy="445135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0450" y="974725"/>
            <a:ext cx="10515600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ESTUDIO EXPLORATORIO </a:t>
            </a:r>
            <a:br>
              <a:rPr lang="es-ES" sz="3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“ADOLESCENTES </a:t>
            </a:r>
            <a:r>
              <a:rPr lang="es-ES" sz="3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PRIVACIDAD EN </a:t>
            </a:r>
            <a:r>
              <a:rPr lang="es-ES" sz="3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INTERNET”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768600" y="1903413"/>
            <a:ext cx="5199063" cy="42529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s-AR" dirty="0" smtClean="0">
              <a:latin typeface="HelveticaNeue-MediumCond" pitchFamily="2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dirty="0">
                <a:latin typeface="HelveticaNeue-MediumCond" pitchFamily="2" charset="0"/>
              </a:rPr>
              <a:t>La encuesta se llevó a cabo en distintas escuelas de la Ciudad de Buenos Aires. Se tomó como universo </a:t>
            </a:r>
            <a:r>
              <a:rPr lang="es-ES" sz="3200" dirty="0" smtClean="0">
                <a:latin typeface="HelveticaNeue-MediumCond" pitchFamily="2" charset="0"/>
              </a:rPr>
              <a:t>a </a:t>
            </a:r>
            <a:r>
              <a:rPr lang="es-ES" sz="3200" dirty="0">
                <a:latin typeface="HelveticaNeue-MediumCond" pitchFamily="2" charset="0"/>
              </a:rPr>
              <a:t>jóvenes de ambos sexos, comprendidos </a:t>
            </a:r>
            <a:r>
              <a:rPr lang="es-ES" sz="3200" dirty="0" smtClean="0">
                <a:latin typeface="HelveticaNeue-MediumCond" pitchFamily="2" charset="0"/>
              </a:rPr>
              <a:t>entre </a:t>
            </a:r>
            <a:r>
              <a:rPr lang="es-ES" sz="3200" dirty="0">
                <a:latin typeface="HelveticaNeue-MediumCond" pitchFamily="2" charset="0"/>
              </a:rPr>
              <a:t>13 a 18 y de 19 a 25 </a:t>
            </a:r>
            <a:r>
              <a:rPr lang="es-ES" sz="3200" dirty="0" smtClean="0">
                <a:latin typeface="HelveticaNeue-MediumCond" pitchFamily="2" charset="0"/>
              </a:rPr>
              <a:t>años, residentes </a:t>
            </a:r>
            <a:r>
              <a:rPr lang="es-ES" sz="3200" dirty="0">
                <a:latin typeface="HelveticaNeue-MediumCond" pitchFamily="2" charset="0"/>
              </a:rPr>
              <a:t>en diferentes </a:t>
            </a:r>
            <a:r>
              <a:rPr lang="es-ES" sz="3200" dirty="0" smtClean="0">
                <a:latin typeface="HelveticaNeue-MediumCond" pitchFamily="2" charset="0"/>
              </a:rPr>
              <a:t>barrios. Se utilizó método </a:t>
            </a:r>
            <a:r>
              <a:rPr lang="es-ES" sz="3200" dirty="0">
                <a:latin typeface="HelveticaNeue-MediumCond" pitchFamily="2" charset="0"/>
              </a:rPr>
              <a:t>no </a:t>
            </a:r>
            <a:r>
              <a:rPr lang="es-ES" sz="3200" dirty="0" smtClean="0">
                <a:latin typeface="HelveticaNeue-MediumCond" pitchFamily="2" charset="0"/>
              </a:rPr>
              <a:t>probabilístico.</a:t>
            </a:r>
            <a:endParaRPr lang="es-ES" sz="3200" dirty="0">
              <a:latin typeface="HelveticaNeue-MediumCond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s-AR" dirty="0" smtClean="0">
              <a:latin typeface="HelveticaNeue-MediumCond" pitchFamily="2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6027738" y="6297613"/>
            <a:ext cx="6164262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  <p:pic>
        <p:nvPicPr>
          <p:cNvPr id="13320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271713"/>
            <a:ext cx="2224087" cy="3151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2271713"/>
            <a:ext cx="4048125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Marcador de contenido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438" y="636588"/>
            <a:ext cx="11147425" cy="6138862"/>
          </a:xfrm>
        </p:spPr>
      </p:pic>
      <p:cxnSp>
        <p:nvCxnSpPr>
          <p:cNvPr id="3" name="Conector recto 2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0450" y="876300"/>
            <a:ext cx="10515600" cy="1325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¿CÓMO ESTÁ LA CUESTIÓN EN LA CIUDAD?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Marcador de contenido 5"/>
          <p:cNvSpPr>
            <a:spLocks noGrp="1"/>
          </p:cNvSpPr>
          <p:nvPr>
            <p:ph idx="1"/>
          </p:nvPr>
        </p:nvSpPr>
        <p:spPr>
          <a:xfrm>
            <a:off x="1144588" y="1620838"/>
            <a:ext cx="10515600" cy="4351337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s-ES" altLang="es-ES" smtClean="0">
                <a:latin typeface="Times New Roman" pitchFamily="18" charset="0"/>
                <a:cs typeface="Times New Roman" pitchFamily="18" charset="0"/>
              </a:rPr>
              <a:t>Diversos actores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103938" y="6297613"/>
            <a:ext cx="6088062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</a:p>
        </p:txBody>
      </p:sp>
      <p:pic>
        <p:nvPicPr>
          <p:cNvPr id="15365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2201863"/>
            <a:ext cx="659923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2925" y="708025"/>
            <a:ext cx="8424863" cy="5070475"/>
          </a:xfrm>
        </p:spPr>
      </p:pic>
      <p:sp>
        <p:nvSpPr>
          <p:cNvPr id="3" name="Rectángulo 2"/>
          <p:cNvSpPr/>
          <p:nvPr/>
        </p:nvSpPr>
        <p:spPr>
          <a:xfrm>
            <a:off x="6053138" y="6297613"/>
            <a:ext cx="6138862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74725"/>
            <a:ext cx="10807700" cy="4872038"/>
          </a:xfrm>
        </p:spPr>
      </p:pic>
      <p:sp>
        <p:nvSpPr>
          <p:cNvPr id="3" name="Rectángulo 2"/>
          <p:cNvSpPr/>
          <p:nvPr/>
        </p:nvSpPr>
        <p:spPr>
          <a:xfrm>
            <a:off x="6118225" y="6297613"/>
            <a:ext cx="6073775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1077913" y="893763"/>
            <a:ext cx="10515600" cy="1325562"/>
          </a:xfrm>
        </p:spPr>
        <p:txBody>
          <a:bodyPr/>
          <a:lstStyle/>
          <a:p>
            <a:pPr algn="ctr"/>
            <a:r>
              <a:rPr lang="es-ES" altLang="es-ES" sz="3600" smtClean="0">
                <a:latin typeface="Times New Roman" pitchFamily="18" charset="0"/>
                <a:cs typeface="Times New Roman" pitchFamily="18" charset="0"/>
              </a:rPr>
              <a:t>OTROS EJES DE TRABAJO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077913" y="1793875"/>
            <a:ext cx="10509250" cy="4362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Observatorio 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Derechos en Internet (ODEI</a:t>
            </a: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Curso Virtual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Tercera edad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Educación 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inicial </a:t>
            </a:r>
            <a:endParaRPr lang="es-A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Mujeres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6015038" y="6297613"/>
            <a:ext cx="6176962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  <p:pic>
        <p:nvPicPr>
          <p:cNvPr id="18440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2360613"/>
            <a:ext cx="7575550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700" y="660400"/>
            <a:ext cx="10610850" cy="4946650"/>
          </a:xfrm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3413" y="1185863"/>
            <a:ext cx="9144000" cy="3695700"/>
          </a:xfrm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A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EDUCACIÓN DIGITAL Y LA PROTECCIÓN DE LAS NIÑAS/OS y </a:t>
            </a:r>
            <a:r>
              <a:rPr lang="es-A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ADOLESCENTES. </a:t>
            </a:r>
            <a:br>
              <a:rPr lang="es-A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PRIORIDAD LA PROTECCIÓN DE DATOS PERSONALES EN </a:t>
            </a:r>
            <a:r>
              <a:rPr lang="es-A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IBEROAMERICA</a:t>
            </a:r>
            <a:br>
              <a:rPr lang="es-A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(2016)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492125"/>
            <a:ext cx="14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5949950" y="6297613"/>
            <a:ext cx="624205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0450" y="1192213"/>
            <a:ext cx="10515600" cy="4448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 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Protección de Datos Personales (CPDP</a:t>
            </a: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fue creado en el año 2008</a:t>
            </a:r>
            <a:b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Ley de Protección de Datos Personales nro. 1845 y Decreto 752/2007</a:t>
            </a:r>
            <a:b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A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Constitución </a:t>
            </a:r>
            <a:r>
              <a:rPr lang="es-A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Ciudad: considera </a:t>
            </a:r>
            <a: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los niño/as y adolescentes como sujetos activos que deben ser informados y a los que se les debe respetar su intimidad y privacidad (Arts. 12, 16 y 39</a:t>
            </a:r>
            <a:r>
              <a:rPr lang="es-A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Marcador de contenido 2"/>
          <p:cNvSpPr>
            <a:spLocks noGrp="1"/>
          </p:cNvSpPr>
          <p:nvPr>
            <p:ph idx="1"/>
          </p:nvPr>
        </p:nvSpPr>
        <p:spPr>
          <a:xfrm>
            <a:off x="1060450" y="1893888"/>
            <a:ext cx="10515600" cy="431165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s-ES" altLang="es-ES" sz="3600" smtClean="0">
              <a:latin typeface="HelveticaNeue-MediumCond"/>
            </a:endParaRPr>
          </a:p>
          <a:p>
            <a:pPr marL="0" indent="0">
              <a:buFont typeface="Arial" pitchFamily="34" charset="0"/>
              <a:buNone/>
            </a:pPr>
            <a:endParaRPr lang="es-ES" altLang="es-ES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18225" y="6297613"/>
            <a:ext cx="6073775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1020763" y="523875"/>
            <a:ext cx="10515600" cy="1325563"/>
          </a:xfrm>
        </p:spPr>
        <p:txBody>
          <a:bodyPr/>
          <a:lstStyle/>
          <a:p>
            <a:pPr algn="ctr"/>
            <a:r>
              <a:rPr lang="es-AR" altLang="es-ES" sz="3600" smtClean="0">
                <a:latin typeface="Times New Roman" pitchFamily="18" charset="0"/>
                <a:cs typeface="Times New Roman" pitchFamily="18" charset="0"/>
              </a:rPr>
              <a:t> Ley Nacional de Educación nro. 26.206 (año 2007)</a:t>
            </a:r>
            <a:endParaRPr lang="es-ES" altLang="es-E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0763" y="1849438"/>
            <a:ext cx="10515600" cy="43513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Educación Primaria obligatoria desde los 6 años  </a:t>
            </a:r>
            <a:endParaRPr lang="es-E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s-E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Código Civil considera adolescentes a quien tenga 13 años – Mayor a los 18 años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Fines y objetivos de la política educativa: coordinar y desarrollar competencias en materia de nuevas tecnologías 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6065838" y="6297613"/>
            <a:ext cx="6126162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998538" y="547688"/>
            <a:ext cx="10515600" cy="1325562"/>
          </a:xfrm>
        </p:spPr>
        <p:txBody>
          <a:bodyPr/>
          <a:lstStyle/>
          <a:p>
            <a:pPr algn="ctr"/>
            <a:r>
              <a:rPr lang="es-AR" altLang="es-ES" sz="3600" smtClean="0">
                <a:latin typeface="Times New Roman" pitchFamily="18" charset="0"/>
                <a:cs typeface="Times New Roman" pitchFamily="18" charset="0"/>
              </a:rPr>
              <a:t>¿QUÉ SE HA HECHO DESDE EL CPDP?</a:t>
            </a:r>
            <a:endParaRPr lang="es-ES" altLang="es-E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0450" y="1873250"/>
            <a:ext cx="10896600" cy="4351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 interna</a:t>
            </a:r>
          </a:p>
          <a:p>
            <a:pPr fontAlgn="auto">
              <a:spcAft>
                <a:spcPts val="0"/>
              </a:spcAft>
              <a:defRPr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Talleres en 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scuelas primarias,  secundarias y centros culturales </a:t>
            </a:r>
          </a:p>
          <a:p>
            <a:pPr fontAlgn="auto">
              <a:spcAft>
                <a:spcPts val="0"/>
              </a:spcAft>
              <a:defRPr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Participación 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Seminarios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Coordinación con 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programa 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DNPD “Con </a:t>
            </a: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Vos en 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Web</a:t>
            </a: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fontAlgn="auto">
              <a:spcAft>
                <a:spcPts val="0"/>
              </a:spcAft>
              <a:defRPr/>
            </a:pP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Difusión  de material informativo en puntos estratégicos de la Ciudad de Bs.As.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Difusión vía medios de comunicación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78538" y="6297613"/>
            <a:ext cx="6113462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1060450" y="527050"/>
            <a:ext cx="10515600" cy="1325563"/>
          </a:xfrm>
        </p:spPr>
        <p:txBody>
          <a:bodyPr/>
          <a:lstStyle/>
          <a:p>
            <a:pPr algn="ctr"/>
            <a:r>
              <a:rPr lang="es-AR" altLang="es-ES" sz="4000" smtClean="0">
                <a:latin typeface="Times New Roman" pitchFamily="18" charset="0"/>
                <a:cs typeface="Times New Roman" pitchFamily="18" charset="0"/>
              </a:rPr>
              <a:t>PROGRAMA “CONECTATE SEGURO” </a:t>
            </a:r>
            <a:endParaRPr lang="es-ES" altLang="es-ES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Marcador de contenido 2"/>
          <p:cNvSpPr>
            <a:spLocks noGrp="1"/>
          </p:cNvSpPr>
          <p:nvPr>
            <p:ph idx="1"/>
          </p:nvPr>
        </p:nvSpPr>
        <p:spPr>
          <a:xfrm>
            <a:off x="1060450" y="1733550"/>
            <a:ext cx="10801350" cy="4348163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s-ES" altLang="es-ES" sz="2400" b="1" smtClean="0">
                <a:latin typeface="Times New Roman" pitchFamily="18" charset="0"/>
                <a:cs typeface="Times New Roman" pitchFamily="18" charset="0"/>
              </a:rPr>
              <a:t>`Tus cosas son sólo tuyas hasta que las subís a Internet. Cuidarlas también depende de vos´´</a:t>
            </a:r>
            <a:endParaRPr lang="es-ES" altLang="es-ES" sz="1800" b="1" smtClean="0">
              <a:latin typeface="HelveticaNeue-MediumCond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40438" y="6297613"/>
            <a:ext cx="6151562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  <p:pic>
        <p:nvPicPr>
          <p:cNvPr id="7176" name="Picture 3" descr="ConectateSeguro_Tasso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501900"/>
            <a:ext cx="782478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ctrTitle"/>
          </p:nvPr>
        </p:nvSpPr>
        <p:spPr>
          <a:xfrm>
            <a:off x="1473200" y="3800475"/>
            <a:ext cx="9144000" cy="2387600"/>
          </a:xfrm>
        </p:spPr>
        <p:txBody>
          <a:bodyPr/>
          <a:lstStyle/>
          <a:p>
            <a:r>
              <a:rPr lang="es-ES" altLang="es-ES" sz="2600" smtClean="0">
                <a:latin typeface="Times New Roman" pitchFamily="18" charset="0"/>
                <a:cs typeface="Times New Roman" pitchFamily="18" charset="0"/>
              </a:rPr>
              <a:t>1. Cuidá tu privacidad. Lo que subís a Internet se queda en Internet. </a:t>
            </a:r>
            <a:br>
              <a:rPr lang="es-ES" altLang="es-ES" sz="2600" smtClean="0">
                <a:latin typeface="Times New Roman" pitchFamily="18" charset="0"/>
                <a:cs typeface="Times New Roman" pitchFamily="18" charset="0"/>
              </a:rPr>
            </a:br>
            <a:r>
              <a:rPr lang="es-ES" altLang="es-ES" sz="2600" smtClean="0">
                <a:latin typeface="Times New Roman" pitchFamily="18" charset="0"/>
                <a:cs typeface="Times New Roman" pitchFamily="18" charset="0"/>
              </a:rPr>
              <a:t>2. Compartí tu información sólo con amigos y conocidos. </a:t>
            </a:r>
            <a:br>
              <a:rPr lang="es-ES" altLang="es-ES" sz="2600" smtClean="0">
                <a:latin typeface="Times New Roman" pitchFamily="18" charset="0"/>
                <a:cs typeface="Times New Roman" pitchFamily="18" charset="0"/>
              </a:rPr>
            </a:br>
            <a:r>
              <a:rPr lang="es-ES" altLang="es-ES" sz="2600" smtClean="0">
                <a:latin typeface="Times New Roman" pitchFamily="18" charset="0"/>
                <a:cs typeface="Times New Roman" pitchFamily="18" charset="0"/>
              </a:rPr>
              <a:t>3. No divulgues datos, fotos o videos de tus amigos sin su permiso. </a:t>
            </a:r>
            <a:br>
              <a:rPr lang="es-ES" altLang="es-ES" sz="2600" smtClean="0">
                <a:latin typeface="Times New Roman" pitchFamily="18" charset="0"/>
                <a:cs typeface="Times New Roman" pitchFamily="18" charset="0"/>
              </a:rPr>
            </a:br>
            <a:r>
              <a:rPr lang="es-ES" altLang="es-ES" sz="2600" smtClean="0">
                <a:latin typeface="Times New Roman" pitchFamily="18" charset="0"/>
                <a:cs typeface="Times New Roman" pitchFamily="18" charset="0"/>
              </a:rPr>
              <a:t>4. Aceptá solicitudes de amistad sólo de personas que conozcas. </a:t>
            </a:r>
            <a:br>
              <a:rPr lang="es-ES" altLang="es-ES" sz="2600" smtClean="0">
                <a:latin typeface="Times New Roman" pitchFamily="18" charset="0"/>
                <a:cs typeface="Times New Roman" pitchFamily="18" charset="0"/>
              </a:rPr>
            </a:br>
            <a:r>
              <a:rPr lang="es-ES" altLang="es-ES" sz="2600" smtClean="0">
                <a:latin typeface="Times New Roman" pitchFamily="18" charset="0"/>
                <a:cs typeface="Times New Roman" pitchFamily="18" charset="0"/>
              </a:rPr>
              <a:t>5. No publiques una foto o video que pueda afectar tu reputación. </a:t>
            </a:r>
            <a:br>
              <a:rPr lang="es-ES" altLang="es-ES" sz="2600" smtClean="0">
                <a:latin typeface="Times New Roman" pitchFamily="18" charset="0"/>
                <a:cs typeface="Times New Roman" pitchFamily="18" charset="0"/>
              </a:rPr>
            </a:br>
            <a:r>
              <a:rPr lang="es-ES" altLang="es-ES" sz="2600" smtClean="0">
                <a:latin typeface="Times New Roman" pitchFamily="18" charset="0"/>
                <a:cs typeface="Times New Roman" pitchFamily="18" charset="0"/>
              </a:rPr>
              <a:t>6. No hagas en Internet lo que no harías ni dirías cara a cara. </a:t>
            </a:r>
            <a:br>
              <a:rPr lang="es-ES" altLang="es-ES" sz="2600" smtClean="0">
                <a:latin typeface="Times New Roman" pitchFamily="18" charset="0"/>
                <a:cs typeface="Times New Roman" pitchFamily="18" charset="0"/>
              </a:rPr>
            </a:br>
            <a:r>
              <a:rPr lang="es-ES" altLang="es-ES" sz="2600" smtClean="0">
                <a:latin typeface="Times New Roman" pitchFamily="18" charset="0"/>
                <a:cs typeface="Times New Roman" pitchFamily="18" charset="0"/>
              </a:rPr>
              <a:t>7. Evitá encuentros con alguien que hayas conocido en la red. </a:t>
            </a:r>
            <a:br>
              <a:rPr lang="es-ES" altLang="es-ES" sz="2600" smtClean="0">
                <a:latin typeface="Times New Roman" pitchFamily="18" charset="0"/>
                <a:cs typeface="Times New Roman" pitchFamily="18" charset="0"/>
              </a:rPr>
            </a:br>
            <a:r>
              <a:rPr lang="es-ES" altLang="es-ES" sz="2600" smtClean="0">
                <a:latin typeface="Times New Roman" pitchFamily="18" charset="0"/>
                <a:cs typeface="Times New Roman" pitchFamily="18" charset="0"/>
              </a:rPr>
              <a:t>8. Asegurate que los datos requeridos para bajar aplicaciones no vayan a ser utilizados con otros fines. </a:t>
            </a:r>
            <a:br>
              <a:rPr lang="es-ES" altLang="es-ES" sz="2600" smtClean="0">
                <a:latin typeface="Times New Roman" pitchFamily="18" charset="0"/>
                <a:cs typeface="Times New Roman" pitchFamily="18" charset="0"/>
              </a:rPr>
            </a:br>
            <a:r>
              <a:rPr lang="es-ES" altLang="es-ES" sz="2600" smtClean="0">
                <a:latin typeface="Times New Roman" pitchFamily="18" charset="0"/>
                <a:cs typeface="Times New Roman" pitchFamily="18" charset="0"/>
              </a:rPr>
              <a:t>9. Tus contraseñas deben ser siempre secretas. </a:t>
            </a:r>
            <a:br>
              <a:rPr lang="es-ES" altLang="es-ES" sz="2600" smtClean="0">
                <a:latin typeface="Times New Roman" pitchFamily="18" charset="0"/>
                <a:cs typeface="Times New Roman" pitchFamily="18" charset="0"/>
              </a:rPr>
            </a:br>
            <a:r>
              <a:rPr lang="es-ES" altLang="es-ES" sz="2600" smtClean="0">
                <a:latin typeface="Times New Roman" pitchFamily="18" charset="0"/>
                <a:cs typeface="Times New Roman" pitchFamily="18" charset="0"/>
              </a:rPr>
              <a:t>10. Si usás una red pública de wi-fi, enviá tu información personal únicamente por medio de un sitio web codificado.</a:t>
            </a:r>
            <a:br>
              <a:rPr lang="es-ES" altLang="es-ES" sz="2600" smtClean="0">
                <a:latin typeface="Times New Roman" pitchFamily="18" charset="0"/>
                <a:cs typeface="Times New Roman" pitchFamily="18" charset="0"/>
              </a:rPr>
            </a:br>
            <a:endParaRPr lang="es-ES" altLang="es-ES" sz="2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6040438" y="6297613"/>
            <a:ext cx="6151562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060450" y="558800"/>
            <a:ext cx="10515600" cy="1325563"/>
          </a:xfrm>
        </p:spPr>
        <p:txBody>
          <a:bodyPr/>
          <a:lstStyle/>
          <a:p>
            <a:pPr algn="ctr"/>
            <a:r>
              <a:rPr lang="es-AR" altLang="es-ES" sz="3600" smtClean="0">
                <a:latin typeface="Times New Roman" pitchFamily="18" charset="0"/>
                <a:cs typeface="Times New Roman" pitchFamily="18" charset="0"/>
              </a:rPr>
              <a:t> CAPACITACIONES “CONECTATE SEGURO”</a:t>
            </a:r>
            <a:endParaRPr lang="es-ES" altLang="es-E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144588" y="1817688"/>
            <a:ext cx="10515600" cy="43513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  <a:p>
            <a:pPr fontAlgn="auto"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6078538" y="6297613"/>
            <a:ext cx="6113462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  <p:pic>
        <p:nvPicPr>
          <p:cNvPr id="4" name="CUT2 #ConectateSeguro lleg+-ª a la Casa Torquato Tasso de La Boca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1817688"/>
            <a:ext cx="67214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altLang="es-ES" sz="3600" smtClean="0">
                <a:latin typeface="Times New Roman" pitchFamily="18" charset="0"/>
                <a:cs typeface="Times New Roman" pitchFamily="18" charset="0"/>
              </a:rPr>
              <a:t> CAPACITACIONES “CONECTATE SEGURO”</a:t>
            </a:r>
            <a:endParaRPr lang="es-ES" altLang="es-E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fontAlgn="auto"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Asistimos dos o tres capacitadores</a:t>
            </a:r>
            <a:endParaRPr lang="es-AR" dirty="0" smtClean="0"/>
          </a:p>
          <a:p>
            <a:pPr fontAlgn="auto">
              <a:spcAft>
                <a:spcPts val="0"/>
              </a:spcAft>
              <a:defRPr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horas</a:t>
            </a:r>
          </a:p>
          <a:p>
            <a:pPr fontAlgn="auto">
              <a:spcAft>
                <a:spcPts val="0"/>
              </a:spcAft>
              <a:defRPr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acompaña con soporte audiovisual </a:t>
            </a:r>
          </a:p>
          <a:p>
            <a:pPr fontAlgn="auto">
              <a:spcAft>
                <a:spcPts val="0"/>
              </a:spcAft>
              <a:defRPr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Entregamos material de difusión</a:t>
            </a:r>
          </a:p>
          <a:p>
            <a:pPr fontAlgn="auto">
              <a:spcAft>
                <a:spcPts val="0"/>
              </a:spcAft>
              <a:defRPr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Conceptos de datos personales, datos sensibles, formas de acoso en Internet, como comportarse y donde acudir.</a:t>
            </a:r>
          </a:p>
          <a:p>
            <a:pPr fontAlgn="auto">
              <a:spcAft>
                <a:spcPts val="0"/>
              </a:spcAft>
              <a:defRPr/>
            </a:pPr>
            <a:endParaRPr lang="es-A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s-A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078538" y="6297613"/>
            <a:ext cx="6113462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HelveticaNeue-MediumCond" pitchFamily="2" charset="0"/>
                <a:cs typeface="+mn-cs"/>
              </a:rPr>
              <a:t>CENTRO DE PROTECCIÓN DE PROTECCIÓN DE DATOS PERSONALES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144588" y="492125"/>
            <a:ext cx="1104741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2" descr="Resultado de imagen para defensoria del pueblo de la c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525"/>
            <a:ext cx="96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060450" y="153988"/>
            <a:ext cx="52720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-MediumCond" pitchFamily="2" charset="0"/>
                <a:cs typeface="+mn-cs"/>
              </a:rPr>
              <a:t>Defensoría del Pueblo de la Ciudad Autónoma de Buenos Aires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HelveticaNeue-MediumCond" pitchFamily="2" charset="0"/>
              <a:cs typeface="+mn-cs"/>
            </a:endParaRPr>
          </a:p>
        </p:txBody>
      </p:sp>
      <p:pic>
        <p:nvPicPr>
          <p:cNvPr id="10249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230313"/>
            <a:ext cx="3117850" cy="55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2475</TotalTime>
  <Words>591</Words>
  <Application>Microsoft Office PowerPoint</Application>
  <PresentationFormat>Personalizado</PresentationFormat>
  <Paragraphs>69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Calibri</vt:lpstr>
      <vt:lpstr>Arial</vt:lpstr>
      <vt:lpstr>Calibri Light</vt:lpstr>
      <vt:lpstr>Univers Condensed</vt:lpstr>
      <vt:lpstr>HelveticaNeue-MediumCond</vt:lpstr>
      <vt:lpstr>Times New Roman</vt:lpstr>
      <vt:lpstr>Office Theme</vt:lpstr>
      <vt:lpstr>Presentación de PowerPoint</vt:lpstr>
      <vt:lpstr>  LA EDUCACIÓN DIGITAL Y LA PROTECCIÓN DE LAS NIÑAS/OS y ADOLESCENTES.  UNA PRIORIDAD LA PROTECCIÓN DE DATOS PERSONALES EN IBEROAMERICA (2016)</vt:lpstr>
      <vt:lpstr>Centro de Protección de Datos Personales (CPDP) fue creado en el año 2008  - Ley de Protección de Datos Personales nro. 1845 y Decreto 752/2007  - La Constitución de la Ciudad: considera a los niño/as y adolescentes como sujetos activos que deben ser informados y a los que se les debe respetar su intimidad y privacidad (Arts. 12, 16 y 39).</vt:lpstr>
      <vt:lpstr> Ley Nacional de Educación nro. 26.206 (año 2007)</vt:lpstr>
      <vt:lpstr>¿QUÉ SE HA HECHO DESDE EL CPDP?</vt:lpstr>
      <vt:lpstr>PROGRAMA “CONECTATE SEGURO” </vt:lpstr>
      <vt:lpstr>1. Cuidá tu privacidad. Lo que subís a Internet se queda en Internet.  2. Compartí tu información sólo con amigos y conocidos.  3. No divulgues datos, fotos o videos de tus amigos sin su permiso.  4. Aceptá solicitudes de amistad sólo de personas que conozcas.  5. No publiques una foto o video que pueda afectar tu reputación.  6. No hagas en Internet lo que no harías ni dirías cara a cara.  7. Evitá encuentros con alguien que hayas conocido en la red.  8. Asegurate que los datos requeridos para bajar aplicaciones no vayan a ser utilizados con otros fines.  9. Tus contraseñas deben ser siempre secretas.  10. Si usás una red pública de wi-fi, enviá tu información personal únicamente por medio de un sitio web codificado. </vt:lpstr>
      <vt:lpstr> CAPACITACIONES “CONECTATE SEGURO”</vt:lpstr>
      <vt:lpstr> CAPACITACIONES “CONECTATE SEGURO”</vt:lpstr>
      <vt:lpstr>CAMPAÑAS “CONECTATE SEGURO”</vt:lpstr>
      <vt:lpstr>CAMPAÑAS “CONECTATE SEGURO”</vt:lpstr>
      <vt:lpstr>ESTUDIO EXPLORATORIO  “ADOLESCENTES Y PRIVACIDAD EN INTERNET” </vt:lpstr>
      <vt:lpstr>Presentación de PowerPoint</vt:lpstr>
      <vt:lpstr>¿CÓMO ESTÁ LA CUESTIÓN EN LA CIUDAD? </vt:lpstr>
      <vt:lpstr>Presentación de PowerPoint</vt:lpstr>
      <vt:lpstr>Presentación de PowerPoint</vt:lpstr>
      <vt:lpstr>OTROS EJES DE TRABAJO</vt:lpstr>
      <vt:lpstr>Presentación de PowerPoint</vt:lpstr>
    </vt:vector>
  </TitlesOfParts>
  <Company>Defensoria Del Pueblo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EDUCACIÓN DIGITAL Y LA PROTECCIÓN DE LAS NIÑAS/OS y ADOLESCENTES. UNA PRIORIDAD LA PROTECCIÓN DE DATOS PERSONALES EN IBEROAMERICA</dc:title>
  <dc:creator>Maria Victoria Garibotti</dc:creator>
  <cp:lastModifiedBy>EMPRESA 10</cp:lastModifiedBy>
  <cp:revision>99</cp:revision>
  <dcterms:created xsi:type="dcterms:W3CDTF">2016-10-19T18:47:27Z</dcterms:created>
  <dcterms:modified xsi:type="dcterms:W3CDTF">2016-12-21T13:34:37Z</dcterms:modified>
</cp:coreProperties>
</file>